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1" r:id="rId4"/>
    <p:sldId id="259" r:id="rId5"/>
    <p:sldId id="260" r:id="rId6"/>
    <p:sldId id="261" r:id="rId7"/>
    <p:sldId id="262" r:id="rId8"/>
    <p:sldId id="264" r:id="rId9"/>
    <p:sldId id="265" r:id="rId10"/>
    <p:sldId id="266" r:id="rId11"/>
    <p:sldId id="267" r:id="rId12"/>
    <p:sldId id="283" r:id="rId13"/>
    <p:sldId id="284" r:id="rId14"/>
    <p:sldId id="282" r:id="rId15"/>
    <p:sldId id="285" r:id="rId16"/>
    <p:sldId id="270"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7" autoAdjust="0"/>
    <p:restoredTop sz="94660"/>
  </p:normalViewPr>
  <p:slideViewPr>
    <p:cSldViewPr>
      <p:cViewPr varScale="1">
        <p:scale>
          <a:sx n="83" d="100"/>
          <a:sy n="83" d="100"/>
        </p:scale>
        <p:origin x="-145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12/12/2021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12/12/2021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12/12/2021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12/12/2021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12/12/2021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12/12/2021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12/12/2021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12/12/2021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12/12/2021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Office_Excel_Chart5.xls"/><Relationship Id="rId5" Type="http://schemas.openxmlformats.org/officeDocument/2006/relationships/oleObject" Target="../embeddings/Microsoft_Office_Excel_Chart4.xls"/><Relationship Id="rId4" Type="http://schemas.openxmlformats.org/officeDocument/2006/relationships/oleObject" Target="../embeddings/Microsoft_Office_Excel_Chart3.xls"/></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Chart6.xls"/><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Microsoft_Office_Excel_Chart8.xls"/><Relationship Id="rId4" Type="http://schemas.openxmlformats.org/officeDocument/2006/relationships/oleObject" Target="../embeddings/Microsoft_Office_Excel_Chart7.xls"/></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Rolul</a:t>
            </a:r>
            <a:r>
              <a:rPr lang="en-GB" dirty="0" smtClean="0"/>
              <a:t> </a:t>
            </a:r>
            <a:r>
              <a:rPr lang="en-GB" dirty="0" err="1" smtClean="0"/>
              <a:t>serb</a:t>
            </a:r>
            <a:r>
              <a:rPr lang="ro-RO" dirty="0" smtClean="0"/>
              <a:t>ărilor tematice în dezvoltarea preșcolarului</a:t>
            </a:r>
            <a:endParaRPr lang="en-US" dirty="0"/>
          </a:p>
        </p:txBody>
      </p:sp>
      <p:sp>
        <p:nvSpPr>
          <p:cNvPr id="3" name="Subtitle 2"/>
          <p:cNvSpPr>
            <a:spLocks noGrp="1"/>
          </p:cNvSpPr>
          <p:nvPr>
            <p:ph type="subTitle" idx="1"/>
          </p:nvPr>
        </p:nvSpPr>
        <p:spPr>
          <a:xfrm>
            <a:off x="2133600" y="3539864"/>
            <a:ext cx="6858000" cy="2479936"/>
          </a:xfrm>
        </p:spPr>
        <p:txBody>
          <a:bodyPr>
            <a:normAutofit fontScale="92500" lnSpcReduction="20000"/>
          </a:bodyPr>
          <a:lstStyle/>
          <a:p>
            <a:pPr algn="l"/>
            <a:r>
              <a:rPr lang="es-ES_tradnl" sz="2400" dirty="0" smtClean="0"/>
              <a:t>       </a:t>
            </a:r>
            <a:r>
              <a:rPr lang="es-ES_tradnl" sz="2400" dirty="0" err="1" smtClean="0"/>
              <a:t>Coordonator</a:t>
            </a:r>
            <a:r>
              <a:rPr lang="es-ES_tradnl" sz="2400" dirty="0" smtClean="0"/>
              <a:t>:</a:t>
            </a:r>
            <a:endParaRPr lang="en-US" sz="2400" dirty="0" smtClean="0"/>
          </a:p>
          <a:p>
            <a:pPr algn="l"/>
            <a:r>
              <a:rPr lang="en-US" sz="2400" b="1" dirty="0" smtClean="0"/>
              <a:t> </a:t>
            </a:r>
            <a:r>
              <a:rPr lang="en-US" sz="2400" b="1" dirty="0" smtClean="0"/>
              <a:t>      </a:t>
            </a:r>
            <a:r>
              <a:rPr lang="ro-RO" sz="2400" b="1" dirty="0" smtClean="0"/>
              <a:t> </a:t>
            </a:r>
            <a:r>
              <a:rPr lang="en-US" sz="2400" b="1" dirty="0" smtClean="0"/>
              <a:t>Prof.</a:t>
            </a:r>
            <a:r>
              <a:rPr lang="ro-RO" sz="2400" b="1" dirty="0" smtClean="0"/>
              <a:t> </a:t>
            </a:r>
            <a:r>
              <a:rPr lang="ro-RO" sz="2400" b="1" dirty="0" smtClean="0"/>
              <a:t>dr. ILIE MARIANA</a:t>
            </a:r>
          </a:p>
          <a:p>
            <a:endParaRPr lang="ro-RO" sz="2400" b="1" dirty="0" smtClean="0"/>
          </a:p>
          <a:p>
            <a:r>
              <a:rPr lang="ro-RO" sz="2400" b="1" dirty="0" smtClean="0"/>
              <a:t>Prof. Înv. Preșcolar: </a:t>
            </a:r>
            <a:endParaRPr lang="en-US" sz="2400" dirty="0" smtClean="0"/>
          </a:p>
          <a:p>
            <a:r>
              <a:rPr lang="ro-RO" sz="2400" b="1" dirty="0" smtClean="0"/>
              <a:t>HORTOLOMEI (CRISTEA)  MONICA MIHAELA</a:t>
            </a:r>
            <a:endParaRPr lang="en-US" sz="2400" dirty="0" smtClean="0"/>
          </a:p>
          <a:p>
            <a:r>
              <a:rPr lang="ro-RO" sz="2400" b="1" dirty="0" smtClean="0"/>
              <a:t>			Grădinița cu Program Prelungit Nr. 9, Câmpina</a:t>
            </a:r>
            <a:endParaRPr lang="en-US" sz="2400" dirty="0" smtClean="0"/>
          </a:p>
          <a:p>
            <a:pPr algn="l"/>
            <a:endParaRPr lang="ro-RO" sz="2400" b="1"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09600" y="609600"/>
            <a:ext cx="7010400" cy="6019800"/>
          </a:xfrm>
        </p:spPr>
        <p:txBody>
          <a:bodyPr>
            <a:noAutofit/>
          </a:bodyPr>
          <a:lstStyle/>
          <a:p>
            <a:pPr>
              <a:buNone/>
            </a:pPr>
            <a:r>
              <a:rPr lang="ro-RO" sz="1600" b="1" dirty="0" smtClean="0">
                <a:latin typeface="Times New Roman" pitchFamily="18" charset="0"/>
                <a:cs typeface="Times New Roman" pitchFamily="18" charset="0"/>
              </a:rPr>
              <a:t>Ipotezele </a:t>
            </a:r>
            <a:r>
              <a:rPr lang="ro-RO" sz="1600" b="1" dirty="0" smtClean="0">
                <a:latin typeface="Times New Roman" pitchFamily="18" charset="0"/>
                <a:cs typeface="Times New Roman" pitchFamily="18" charset="0"/>
              </a:rPr>
              <a:t>cercetării</a:t>
            </a:r>
            <a:r>
              <a:rPr lang="ro-RO"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lvl="0" algn="just">
              <a:buNone/>
            </a:pPr>
            <a:r>
              <a:rPr lang="ro-RO"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1. </a:t>
            </a:r>
            <a:r>
              <a:rPr lang="en-US" sz="1600" dirty="0" err="1" smtClean="0">
                <a:latin typeface="Times New Roman" pitchFamily="18" charset="0"/>
                <a:cs typeface="Times New Roman" pitchFamily="18" charset="0"/>
              </a:rPr>
              <a:t>Dacă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planificarea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organizarea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și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desfășurarea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unei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serbări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tematice</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cu </a:t>
            </a:r>
            <a:r>
              <a:rPr lang="en-US" sz="1600" dirty="0" err="1" smtClean="0">
                <a:latin typeface="Times New Roman" pitchFamily="18" charset="0"/>
                <a:cs typeface="Times New Roman" pitchFamily="18" charset="0"/>
              </a:rPr>
              <a:t>preșcolarii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există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anumite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criterii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alegerea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ponderii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elementelor</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structură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recitări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cântece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dansuri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dramatizare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și</a:t>
            </a:r>
            <a:r>
              <a:rPr lang="en-US" sz="1600" dirty="0" smtClean="0">
                <a:latin typeface="Times New Roman" pitchFamily="18" charset="0"/>
                <a:cs typeface="Times New Roman" pitchFamily="18" charset="0"/>
              </a:rPr>
              <a:t> se are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vedere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capacitatea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și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talentul</a:t>
            </a:r>
            <a:r>
              <a:rPr lang="en-US" sz="1600" dirty="0" smtClean="0">
                <a:latin typeface="Times New Roman" pitchFamily="18" charset="0"/>
                <a:cs typeface="Times New Roman" pitchFamily="18" charset="0"/>
              </a:rPr>
              <a:t> individual al </a:t>
            </a:r>
            <a:r>
              <a:rPr lang="en-US" sz="1600" dirty="0" err="1" smtClean="0">
                <a:latin typeface="Times New Roman" pitchFamily="18" charset="0"/>
                <a:cs typeface="Times New Roman" pitchFamily="18" charset="0"/>
              </a:rPr>
              <a:t>preșcolarului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atunci</a:t>
            </a:r>
            <a:r>
              <a:rPr lang="en-US" sz="1600" dirty="0" smtClean="0">
                <a:latin typeface="Times New Roman" pitchFamily="18" charset="0"/>
                <a:cs typeface="Times New Roman" pitchFamily="18" charset="0"/>
              </a:rPr>
              <a:t>  se </a:t>
            </a:r>
            <a:r>
              <a:rPr lang="en-US" sz="1600" dirty="0" err="1" smtClean="0">
                <a:latin typeface="Times New Roman" pitchFamily="18" charset="0"/>
                <a:cs typeface="Times New Roman" pitchFamily="18" charset="0"/>
              </a:rPr>
              <a:t>valorifică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potențialul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preșcolarului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serbările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vor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avea</a:t>
            </a:r>
            <a:r>
              <a:rPr lang="en-US" sz="1600" dirty="0" smtClean="0">
                <a:latin typeface="Times New Roman" pitchFamily="18" charset="0"/>
                <a:cs typeface="Times New Roman" pitchFamily="18" charset="0"/>
              </a:rPr>
              <a:t> un impact </a:t>
            </a:r>
            <a:r>
              <a:rPr lang="en-US" sz="1600" dirty="0" err="1" smtClean="0">
                <a:latin typeface="Times New Roman" pitchFamily="18" charset="0"/>
                <a:cs typeface="Times New Roman" pitchFamily="18" charset="0"/>
              </a:rPr>
              <a:t>deosebit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asupra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dezvoltării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acestuia</a:t>
            </a:r>
            <a:r>
              <a:rPr lang="en-US" sz="1600" dirty="0" smtClean="0">
                <a:latin typeface="Times New Roman" pitchFamily="18" charset="0"/>
                <a:cs typeface="Times New Roman" pitchFamily="18" charset="0"/>
              </a:rPr>
              <a:t>.</a:t>
            </a:r>
          </a:p>
          <a:p>
            <a:pPr lvl="0" algn="just">
              <a:buNone/>
            </a:pPr>
            <a:endParaRPr lang="en-US" sz="1600" dirty="0" smtClean="0">
              <a:latin typeface="Times New Roman" pitchFamily="18" charset="0"/>
              <a:cs typeface="Times New Roman" pitchFamily="18" charset="0"/>
            </a:endParaRPr>
          </a:p>
          <a:p>
            <a:pPr marL="0" lvl="0" indent="0" algn="just" fontAlgn="base">
              <a:spcBef>
                <a:spcPct val="0"/>
              </a:spcBef>
              <a:spcAft>
                <a:spcPct val="0"/>
              </a:spcAft>
              <a:buClrTx/>
              <a:buSzTx/>
              <a:buNone/>
              <a:tabLst>
                <a:tab pos="90488" algn="l"/>
              </a:tabLst>
            </a:pPr>
            <a:r>
              <a:rPr lang="ro-RO"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2. </a:t>
            </a:r>
            <a:r>
              <a:rPr lang="en-US" sz="1600" dirty="0" err="1" smtClean="0">
                <a:latin typeface="Times New Roman" pitchFamily="18" charset="0"/>
                <a:cs typeface="Times New Roman" pitchFamily="18" charset="0"/>
              </a:rPr>
              <a:t>Dacă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familia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este</a:t>
            </a:r>
            <a:r>
              <a:rPr lang="en-US" sz="1600" dirty="0" smtClean="0">
                <a:latin typeface="Times New Roman" pitchFamily="18" charset="0"/>
                <a:cs typeface="Times New Roman" pitchFamily="18" charset="0"/>
              </a:rPr>
              <a:t> un </a:t>
            </a:r>
            <a:r>
              <a:rPr lang="en-US" sz="1600" dirty="0" err="1" smtClean="0">
                <a:latin typeface="Times New Roman" pitchFamily="18" charset="0"/>
                <a:cs typeface="Times New Roman" pitchFamily="18" charset="0"/>
              </a:rPr>
              <a:t>partener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educa</a:t>
            </a:r>
            <a:r>
              <a:rPr lang="ro-RO" sz="1600" dirty="0" smtClean="0">
                <a:latin typeface="Times New Roman" pitchFamily="18" charset="0"/>
                <a:cs typeface="Times New Roman" pitchFamily="18" charset="0"/>
              </a:rPr>
              <a:t>ț</a:t>
            </a:r>
            <a:r>
              <a:rPr lang="en-US" sz="1600" dirty="0" err="1" smtClean="0">
                <a:latin typeface="Times New Roman" pitchFamily="18" charset="0"/>
                <a:cs typeface="Times New Roman" pitchFamily="18" charset="0"/>
              </a:rPr>
              <a:t>ional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și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există</a:t>
            </a:r>
            <a:r>
              <a:rPr lang="en-US" sz="1600" dirty="0" smtClean="0">
                <a:latin typeface="Times New Roman" pitchFamily="18" charset="0"/>
                <a:cs typeface="Times New Roman" pitchFamily="18" charset="0"/>
              </a:rPr>
              <a:t> o </a:t>
            </a:r>
            <a:r>
              <a:rPr lang="en-US" sz="1600" dirty="0" err="1" smtClean="0">
                <a:latin typeface="Times New Roman" pitchFamily="18" charset="0"/>
                <a:cs typeface="Times New Roman" pitchFamily="18" charset="0"/>
              </a:rPr>
              <a:t>bună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informare</a:t>
            </a:r>
            <a:r>
              <a:rPr lang="en-US" sz="1600" dirty="0" smtClean="0">
                <a:latin typeface="Times New Roman" pitchFamily="18" charset="0"/>
                <a:cs typeface="Times New Roman" pitchFamily="18" charset="0"/>
              </a:rPr>
              <a:t> a </a:t>
            </a:r>
            <a:r>
              <a:rPr lang="ro-RO"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părinților</a:t>
            </a:r>
            <a:r>
              <a:rPr lang="en-US" sz="1600" dirty="0" smtClean="0">
                <a:latin typeface="Times New Roman" pitchFamily="18" charset="0"/>
                <a:cs typeface="Times New Roman" pitchFamily="18" charset="0"/>
              </a:rPr>
              <a:t>, o </a:t>
            </a:r>
            <a:r>
              <a:rPr lang="en-US" sz="1600" dirty="0" err="1" smtClean="0">
                <a:latin typeface="Times New Roman" pitchFamily="18" charset="0"/>
                <a:cs typeface="Times New Roman" pitchFamily="18" charset="0"/>
              </a:rPr>
              <a:t>comunicare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permanentă</a:t>
            </a:r>
            <a:r>
              <a:rPr lang="en-US" sz="1600" dirty="0" smtClean="0">
                <a:latin typeface="Times New Roman" pitchFamily="18" charset="0"/>
                <a:cs typeface="Times New Roman" pitchFamily="18" charset="0"/>
              </a:rPr>
              <a:t> cu </a:t>
            </a:r>
            <a:r>
              <a:rPr lang="en-US" sz="1600" dirty="0" err="1" smtClean="0">
                <a:latin typeface="Times New Roman" pitchFamily="18" charset="0"/>
                <a:cs typeface="Times New Roman" pitchFamily="18" charset="0"/>
              </a:rPr>
              <a:t>familia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atunci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familia</a:t>
            </a:r>
            <a:r>
              <a:rPr lang="en-US" sz="1600" dirty="0" smtClean="0">
                <a:latin typeface="Times New Roman" pitchFamily="18" charset="0"/>
                <a:cs typeface="Times New Roman" pitchFamily="18" charset="0"/>
              </a:rPr>
              <a:t> se </a:t>
            </a:r>
            <a:r>
              <a:rPr lang="en-US" sz="1600" dirty="0" err="1" smtClean="0">
                <a:latin typeface="Times New Roman" pitchFamily="18" charset="0"/>
                <a:cs typeface="Times New Roman" pitchFamily="18" charset="0"/>
              </a:rPr>
              <a:t>implică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activ</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cadrul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activităților</a:t>
            </a:r>
            <a:r>
              <a:rPr lang="en-US" sz="1600" dirty="0" smtClean="0">
                <a:latin typeface="Times New Roman" pitchFamily="18" charset="0"/>
                <a:cs typeface="Times New Roman" pitchFamily="18" charset="0"/>
              </a:rPr>
              <a:t> instructive-educative </a:t>
            </a:r>
            <a:r>
              <a:rPr lang="en-US" sz="1600" dirty="0" err="1" smtClean="0">
                <a:latin typeface="Times New Roman" pitchFamily="18" charset="0"/>
                <a:cs typeface="Times New Roman" pitchFamily="18" charset="0"/>
              </a:rPr>
              <a:t>desfășurate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grădiniță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general, </a:t>
            </a:r>
            <a:r>
              <a:rPr lang="en-US" sz="1600" dirty="0" err="1" smtClean="0">
                <a:latin typeface="Times New Roman" pitchFamily="18" charset="0"/>
                <a:cs typeface="Times New Roman" pitchFamily="18" charset="0"/>
              </a:rPr>
              <a:t>și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cadrul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serbărilor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tematice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special.</a:t>
            </a:r>
            <a:r>
              <a:rPr lang="ro-RO" sz="1600" dirty="0" smtClean="0">
                <a:latin typeface="Times New Roman" pitchFamily="18" charset="0"/>
                <a:ea typeface="Times New Roman" pitchFamily="18" charset="0"/>
                <a:cs typeface="Times New Roman" pitchFamily="18" charset="0"/>
              </a:rPr>
              <a:t> </a:t>
            </a:r>
          </a:p>
          <a:p>
            <a:pPr marL="0" lvl="0" indent="0" algn="just" fontAlgn="base">
              <a:spcBef>
                <a:spcPct val="0"/>
              </a:spcBef>
              <a:spcAft>
                <a:spcPct val="0"/>
              </a:spcAft>
              <a:buClrTx/>
              <a:buSzTx/>
              <a:buNone/>
              <a:tabLst>
                <a:tab pos="90488" algn="l"/>
              </a:tabLst>
            </a:pPr>
            <a:endParaRPr lang="ro-RO" sz="1600" dirty="0" smtClean="0">
              <a:latin typeface="Times New Roman" pitchFamily="18" charset="0"/>
              <a:ea typeface="Times New Roman" pitchFamily="18" charset="0"/>
              <a:cs typeface="Times New Roman" pitchFamily="18" charset="0"/>
            </a:endParaRPr>
          </a:p>
          <a:p>
            <a:pPr marL="0" lvl="0" indent="0" algn="just" fontAlgn="base">
              <a:spcBef>
                <a:spcPct val="0"/>
              </a:spcBef>
              <a:spcAft>
                <a:spcPct val="0"/>
              </a:spcAft>
              <a:buClrTx/>
              <a:buSzTx/>
              <a:buNone/>
              <a:tabLst>
                <a:tab pos="90488" algn="l"/>
              </a:tabLst>
            </a:pPr>
            <a:r>
              <a:rPr lang="ro-RO" sz="1400" dirty="0" smtClean="0">
                <a:latin typeface="Times New Roman" pitchFamily="18" charset="0"/>
                <a:ea typeface="Times New Roman" pitchFamily="18" charset="0"/>
                <a:cs typeface="Times New Roman" pitchFamily="18" charset="0"/>
              </a:rPr>
              <a:t>În cadrul acestei cercetări am utilizat următoarele metode:</a:t>
            </a:r>
            <a:endParaRPr lang="en-US" sz="1400" dirty="0" smtClean="0">
              <a:latin typeface="Times New Roman" pitchFamily="18" charset="0"/>
              <a:cs typeface="Times New Roman" pitchFamily="18" charset="0"/>
            </a:endParaRPr>
          </a:p>
          <a:p>
            <a:pPr algn="just" eaLnBrk="0" fontAlgn="base" hangingPunct="0">
              <a:spcBef>
                <a:spcPct val="0"/>
              </a:spcBef>
              <a:spcAft>
                <a:spcPct val="0"/>
              </a:spcAft>
              <a:buFontTx/>
              <a:buChar char="•"/>
              <a:tabLst>
                <a:tab pos="90488" algn="l"/>
              </a:tabLst>
            </a:pPr>
            <a:r>
              <a:rPr lang="en-US" sz="1400" b="1" i="1" dirty="0" err="1" smtClean="0">
                <a:latin typeface="Times New Roman" pitchFamily="18" charset="0"/>
                <a:cs typeface="Times New Roman" pitchFamily="18" charset="0"/>
              </a:rPr>
              <a:t>Convorbirea</a:t>
            </a:r>
            <a:endParaRPr lang="en-US" sz="1400" b="1" i="1"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90488" algn="l"/>
              </a:tabLst>
            </a:pPr>
            <a:r>
              <a:rPr lang="en-US" sz="1400" b="1" i="1" dirty="0" err="1" smtClean="0">
                <a:latin typeface="Times New Roman" pitchFamily="18" charset="0"/>
                <a:ea typeface="Times New Roman" pitchFamily="18" charset="0"/>
                <a:cs typeface="Times New Roman" pitchFamily="18" charset="0"/>
              </a:rPr>
              <a:t>Observația</a:t>
            </a:r>
            <a:r>
              <a:rPr lang="en-US" sz="1400" b="1" i="1" dirty="0" smtClean="0">
                <a:latin typeface="Times New Roman" pitchFamily="18" charset="0"/>
                <a:ea typeface="Times New Roman" pitchFamily="18" charset="0"/>
                <a:cs typeface="Times New Roman" pitchFamily="18" charset="0"/>
              </a:rPr>
              <a:t> </a:t>
            </a:r>
            <a:r>
              <a:rPr lang="en-US" sz="1400" b="1" i="1" dirty="0" err="1" smtClean="0">
                <a:latin typeface="Times New Roman" pitchFamily="18" charset="0"/>
                <a:ea typeface="Times New Roman" pitchFamily="18" charset="0"/>
                <a:cs typeface="Times New Roman" pitchFamily="18" charset="0"/>
              </a:rPr>
              <a:t>participativă</a:t>
            </a:r>
            <a:endParaRPr lang="en-US" sz="1400" dirty="0" smtClean="0">
              <a:latin typeface="Times New Roman" pitchFamily="18" charset="0"/>
              <a:cs typeface="Times New Roman" pitchFamily="18" charset="0"/>
            </a:endParaRPr>
          </a:p>
          <a:p>
            <a:pPr algn="just" eaLnBrk="0" fontAlgn="base" hangingPunct="0">
              <a:spcBef>
                <a:spcPct val="0"/>
              </a:spcBef>
              <a:spcAft>
                <a:spcPct val="0"/>
              </a:spcAft>
              <a:buFontTx/>
              <a:buChar char="•"/>
              <a:tabLst>
                <a:tab pos="90488" algn="l"/>
              </a:tabLst>
            </a:pPr>
            <a:r>
              <a:rPr lang="en-US" sz="1400" b="1" i="1" dirty="0" err="1" smtClean="0">
                <a:latin typeface="Times New Roman" pitchFamily="18" charset="0"/>
                <a:cs typeface="Times New Roman" pitchFamily="18" charset="0"/>
              </a:rPr>
              <a:t>Analiza</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produselor</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activității</a:t>
            </a:r>
            <a:r>
              <a:rPr lang="en-US" sz="1400" b="1" i="1"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eaLnBrk="0" fontAlgn="base" hangingPunct="0">
              <a:spcBef>
                <a:spcPct val="0"/>
              </a:spcBef>
              <a:spcAft>
                <a:spcPct val="0"/>
              </a:spcAft>
              <a:buFontTx/>
              <a:buChar char="•"/>
              <a:tabLst>
                <a:tab pos="90488" algn="l"/>
              </a:tabLst>
            </a:pPr>
            <a:r>
              <a:rPr lang="en-US" sz="1400" b="1" i="1" dirty="0" err="1" smtClean="0">
                <a:latin typeface="Times New Roman" pitchFamily="18" charset="0"/>
                <a:cs typeface="Times New Roman" pitchFamily="18" charset="0"/>
              </a:rPr>
              <a:t>Analiza</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documentelor</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școlare</a:t>
            </a:r>
            <a:endParaRPr lang="en-US" sz="1400" dirty="0" smtClean="0">
              <a:latin typeface="Times New Roman" pitchFamily="18" charset="0"/>
              <a:cs typeface="Times New Roman" pitchFamily="18" charset="0"/>
            </a:endParaRPr>
          </a:p>
          <a:p>
            <a:pPr algn="just" eaLnBrk="0" fontAlgn="base" hangingPunct="0">
              <a:spcBef>
                <a:spcPct val="0"/>
              </a:spcBef>
              <a:spcAft>
                <a:spcPct val="0"/>
              </a:spcAft>
              <a:buFontTx/>
              <a:buChar char="•"/>
              <a:tabLst>
                <a:tab pos="90488" algn="l"/>
              </a:tabLst>
            </a:pPr>
            <a:r>
              <a:rPr lang="en-US" sz="1400" b="1" i="1" dirty="0" err="1" smtClean="0">
                <a:latin typeface="Times New Roman" pitchFamily="18" charset="0"/>
                <a:cs typeface="Times New Roman" pitchFamily="18" charset="0"/>
              </a:rPr>
              <a:t>Metode</a:t>
            </a:r>
            <a:r>
              <a:rPr lang="en-US" sz="1400" b="1" i="1" dirty="0" smtClean="0">
                <a:latin typeface="Times New Roman" pitchFamily="18" charset="0"/>
                <a:cs typeface="Times New Roman" pitchFamily="18" charset="0"/>
              </a:rPr>
              <a:t> de </a:t>
            </a:r>
            <a:r>
              <a:rPr lang="en-US" sz="1400" b="1" i="1" dirty="0" err="1" smtClean="0">
                <a:latin typeface="Times New Roman" pitchFamily="18" charset="0"/>
                <a:cs typeface="Times New Roman" pitchFamily="18" charset="0"/>
              </a:rPr>
              <a:t>măsurare</a:t>
            </a:r>
            <a:r>
              <a:rPr lang="en-US" sz="1400" b="1" i="1" dirty="0" smtClean="0">
                <a:latin typeface="Times New Roman" pitchFamily="18" charset="0"/>
                <a:cs typeface="Times New Roman" pitchFamily="18" charset="0"/>
              </a:rPr>
              <a:t> a </a:t>
            </a:r>
            <a:r>
              <a:rPr lang="en-US" sz="1400" b="1" i="1" dirty="0" err="1" smtClean="0">
                <a:latin typeface="Times New Roman" pitchFamily="18" charset="0"/>
                <a:cs typeface="Times New Roman" pitchFamily="18" charset="0"/>
              </a:rPr>
              <a:t>rezultatelor</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cercetării</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și</a:t>
            </a:r>
            <a:r>
              <a:rPr lang="en-US" sz="1400" b="1" i="1" dirty="0" smtClean="0">
                <a:latin typeface="Times New Roman" pitchFamily="18" charset="0"/>
                <a:cs typeface="Times New Roman" pitchFamily="18" charset="0"/>
              </a:rPr>
              <a:t> de </a:t>
            </a:r>
            <a:r>
              <a:rPr lang="en-US" sz="1400" b="1" i="1" dirty="0" err="1" smtClean="0">
                <a:latin typeface="Times New Roman" pitchFamily="18" charset="0"/>
                <a:cs typeface="Times New Roman" pitchFamily="18" charset="0"/>
              </a:rPr>
              <a:t>interpretare</a:t>
            </a:r>
            <a:r>
              <a:rPr lang="en-US" sz="1400" b="1" i="1" dirty="0" smtClean="0">
                <a:latin typeface="Times New Roman" pitchFamily="18" charset="0"/>
                <a:cs typeface="Times New Roman" pitchFamily="18" charset="0"/>
              </a:rPr>
              <a:t> a </a:t>
            </a:r>
            <a:r>
              <a:rPr lang="en-US" sz="1400" b="1" i="1" dirty="0" err="1" smtClean="0">
                <a:latin typeface="Times New Roman" pitchFamily="18" charset="0"/>
                <a:cs typeface="Times New Roman" pitchFamily="18" charset="0"/>
              </a:rPr>
              <a:t>datelor</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obținute</a:t>
            </a:r>
            <a:endParaRPr lang="en-US" sz="1400" dirty="0" smtClean="0">
              <a:latin typeface="Times New Roman" pitchFamily="18" charset="0"/>
              <a:cs typeface="Times New Roman" pitchFamily="18" charset="0"/>
            </a:endParaRPr>
          </a:p>
          <a:p>
            <a:pPr algn="just" eaLnBrk="0" fontAlgn="base" hangingPunct="0">
              <a:spcBef>
                <a:spcPct val="0"/>
              </a:spcBef>
              <a:spcAft>
                <a:spcPct val="0"/>
              </a:spcAft>
              <a:buFontTx/>
              <a:buChar char="•"/>
              <a:tabLst>
                <a:tab pos="90488" algn="l"/>
              </a:tabLst>
            </a:pPr>
            <a:r>
              <a:rPr lang="en-US" sz="1400" b="1" i="1" dirty="0" err="1" smtClean="0">
                <a:latin typeface="Times New Roman" pitchFamily="18" charset="0"/>
                <a:cs typeface="Times New Roman" pitchFamily="18" charset="0"/>
              </a:rPr>
              <a:t>Ancheta</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pe</a:t>
            </a:r>
            <a:r>
              <a:rPr lang="en-US" sz="1400" b="1" i="1" dirty="0" smtClean="0">
                <a:latin typeface="Times New Roman" pitchFamily="18" charset="0"/>
                <a:cs typeface="Times New Roman" pitchFamily="18" charset="0"/>
              </a:rPr>
              <a:t> </a:t>
            </a:r>
            <a:r>
              <a:rPr lang="en-US" sz="1400" b="1" i="1" dirty="0" err="1" smtClean="0">
                <a:latin typeface="Times New Roman" pitchFamily="18" charset="0"/>
                <a:cs typeface="Times New Roman" pitchFamily="18" charset="0"/>
              </a:rPr>
              <a:t>bază</a:t>
            </a:r>
            <a:r>
              <a:rPr lang="en-US" sz="1400" b="1" i="1" dirty="0" smtClean="0">
                <a:latin typeface="Times New Roman" pitchFamily="18" charset="0"/>
                <a:cs typeface="Times New Roman" pitchFamily="18" charset="0"/>
              </a:rPr>
              <a:t> de </a:t>
            </a:r>
            <a:r>
              <a:rPr lang="en-US" sz="1400" b="1" i="1" dirty="0" err="1" smtClean="0">
                <a:latin typeface="Times New Roman" pitchFamily="18" charset="0"/>
                <a:cs typeface="Times New Roman" pitchFamily="18" charset="0"/>
              </a:rPr>
              <a:t>chestionar</a:t>
            </a:r>
            <a:endParaRPr lang="en-US" sz="1400" dirty="0" smtClean="0">
              <a:latin typeface="Times New Roman" pitchFamily="18" charset="0"/>
              <a:cs typeface="Times New Roman" pitchFamily="18" charset="0"/>
            </a:endParaRPr>
          </a:p>
          <a:p>
            <a:pPr algn="just" eaLnBrk="0" fontAlgn="base" hangingPunct="0">
              <a:spcBef>
                <a:spcPct val="0"/>
              </a:spcBef>
              <a:spcAft>
                <a:spcPct val="0"/>
              </a:spcAft>
              <a:buFontTx/>
              <a:buChar char="•"/>
              <a:tabLst>
                <a:tab pos="90488" algn="l"/>
              </a:tabLst>
            </a:pPr>
            <a:r>
              <a:rPr lang="en-US" sz="1400" b="1" i="1" dirty="0" err="1" smtClean="0">
                <a:latin typeface="Times New Roman" pitchFamily="18" charset="0"/>
                <a:cs typeface="Times New Roman" pitchFamily="18" charset="0"/>
              </a:rPr>
              <a:t>Studiul</a:t>
            </a:r>
            <a:r>
              <a:rPr lang="en-US" sz="1400" b="1" i="1" dirty="0" smtClean="0">
                <a:latin typeface="Times New Roman" pitchFamily="18" charset="0"/>
                <a:cs typeface="Times New Roman" pitchFamily="18" charset="0"/>
              </a:rPr>
              <a:t> de </a:t>
            </a:r>
            <a:r>
              <a:rPr lang="en-US" sz="1400" b="1" i="1" dirty="0" err="1" smtClean="0">
                <a:latin typeface="Times New Roman" pitchFamily="18" charset="0"/>
                <a:cs typeface="Times New Roman" pitchFamily="18" charset="0"/>
              </a:rPr>
              <a:t>caz</a:t>
            </a:r>
            <a:endParaRPr lang="en-US" sz="14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685800" y="228601"/>
            <a:ext cx="70866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o-RO" b="1" dirty="0" smtClean="0"/>
              <a:t>	</a:t>
            </a:r>
            <a:endParaRPr lang="en-US" b="1" dirty="0" smtClean="0"/>
          </a:p>
          <a:p>
            <a:pPr algn="just"/>
            <a:r>
              <a:rPr lang="ro-RO" sz="1600" b="1" dirty="0" smtClean="0"/>
              <a:t>Eşantionul </a:t>
            </a:r>
            <a:r>
              <a:rPr lang="ro-RO" sz="1600" b="1" dirty="0" smtClean="0"/>
              <a:t>cercetării</a:t>
            </a:r>
            <a:endParaRPr lang="en-US" sz="1600" b="1" dirty="0" smtClean="0"/>
          </a:p>
          <a:p>
            <a:pPr algn="just"/>
            <a:r>
              <a:rPr lang="en-US" sz="1600" dirty="0" smtClean="0">
                <a:latin typeface="Times New Roman" pitchFamily="18" charset="0"/>
                <a:cs typeface="Times New Roman" pitchFamily="18" charset="0"/>
              </a:rPr>
              <a:t>	</a:t>
            </a:r>
            <a:r>
              <a:rPr lang="ro-RO" sz="1600" dirty="0" smtClean="0">
                <a:latin typeface="Times New Roman" pitchFamily="18" charset="0"/>
                <a:cs typeface="Times New Roman" pitchFamily="18" charset="0"/>
              </a:rPr>
              <a:t>Pentru </a:t>
            </a:r>
            <a:r>
              <a:rPr lang="ro-RO" sz="1600" dirty="0" smtClean="0">
                <a:latin typeface="Times New Roman" pitchFamily="18" charset="0"/>
                <a:cs typeface="Times New Roman" pitchFamily="18" charset="0"/>
              </a:rPr>
              <a:t>chestionarul aplicat, eșantionul s-a constituit din 125 educatoare și 98 </a:t>
            </a:r>
            <a:r>
              <a:rPr lang="ro-RO" sz="1600" dirty="0" smtClean="0">
                <a:latin typeface="Times New Roman" pitchFamily="18" charset="0"/>
                <a:cs typeface="Times New Roman" pitchFamily="18" charset="0"/>
              </a:rPr>
              <a:t>părinți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mediul</a:t>
            </a:r>
            <a:r>
              <a:rPr lang="en-US" sz="1600" dirty="0" smtClean="0">
                <a:latin typeface="Times New Roman" pitchFamily="18" charset="0"/>
                <a:cs typeface="Times New Roman" pitchFamily="18" charset="0"/>
              </a:rPr>
              <a:t> urban </a:t>
            </a:r>
            <a:r>
              <a:rPr lang="en-US" sz="1600" dirty="0" err="1" smtClean="0">
                <a:latin typeface="Times New Roman" pitchFamily="18" charset="0"/>
                <a:cs typeface="Times New Roman" pitchFamily="18" charset="0"/>
              </a:rPr>
              <a:t>si</a:t>
            </a:r>
            <a:r>
              <a:rPr lang="en-US" sz="1600" dirty="0" smtClean="0">
                <a:latin typeface="Times New Roman" pitchFamily="18" charset="0"/>
                <a:cs typeface="Times New Roman" pitchFamily="18" charset="0"/>
              </a:rPr>
              <a:t> rural</a:t>
            </a:r>
            <a:r>
              <a:rPr lang="en-US" sz="1600" dirty="0" smtClean="0">
                <a:latin typeface="Times New Roman" pitchFamily="18" charset="0"/>
                <a:cs typeface="Times New Roman" pitchFamily="18" charset="0"/>
              </a:rPr>
              <a:t>).</a:t>
            </a:r>
            <a:r>
              <a:rPr lang="ro-RO" sz="1600" dirty="0" smtClean="0">
                <a:latin typeface="Times New Roman" pitchFamily="18" charset="0"/>
                <a:cs typeface="Times New Roman" pitchFamily="18" charset="0"/>
              </a:rPr>
              <a:t> Chestionarele </a:t>
            </a:r>
            <a:r>
              <a:rPr lang="ro-RO" sz="1600" dirty="0" smtClean="0">
                <a:latin typeface="Times New Roman" pitchFamily="18" charset="0"/>
                <a:cs typeface="Times New Roman" pitchFamily="18" charset="0"/>
              </a:rPr>
              <a:t>au fost distribuite și pe rețeaua de socializare Facebook pe Grupul educatoarelor și Grupul părinților din România</a:t>
            </a:r>
            <a:r>
              <a:rPr lang="ro-RO"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r>
              <a:rPr lang="ro-RO" sz="1600" dirty="0" smtClean="0">
                <a:latin typeface="Times New Roman" pitchFamily="18" charset="0"/>
                <a:cs typeface="Times New Roman" pitchFamily="18" charset="0"/>
              </a:rPr>
              <a:t>	Studiul de caz a fost realizat în cadrul serbării tematice desfașurate cu grupa mare ,,Albinuțele</a:t>
            </a:r>
            <a:r>
              <a:rPr lang="en-US" sz="1600" dirty="0" smtClean="0">
                <a:latin typeface="Times New Roman" pitchFamily="18" charset="0"/>
                <a:cs typeface="Times New Roman" pitchFamily="18" charset="0"/>
              </a:rPr>
              <a:t>’’</a:t>
            </a:r>
            <a:r>
              <a:rPr lang="ro-RO" sz="1600" dirty="0" smtClean="0">
                <a:latin typeface="Times New Roman" pitchFamily="18" charset="0"/>
                <a:cs typeface="Times New Roman" pitchFamily="18" charset="0"/>
              </a:rPr>
              <a:t> la Grădinița cu program normal nr.3 Câmpina, unde îmi desfășor activitatea didactică, cu un eșantion de 25 preșcolari (cu vârsta cuprinsă între 3 și 5 ani) și 49 </a:t>
            </a:r>
            <a:r>
              <a:rPr lang="ro-RO" sz="1600" dirty="0" smtClean="0">
                <a:latin typeface="Times New Roman" pitchFamily="18" charset="0"/>
                <a:cs typeface="Times New Roman" pitchFamily="18" charset="0"/>
              </a:rPr>
              <a:t>părinți.</a:t>
            </a:r>
            <a:endParaRPr lang="en-US" sz="1600" dirty="0" smtClean="0">
              <a:latin typeface="Times New Roman" pitchFamily="18" charset="0"/>
              <a:cs typeface="Times New Roman" pitchFamily="18" charset="0"/>
            </a:endParaRPr>
          </a:p>
          <a:p>
            <a:endParaRPr lang="en-US" sz="1600"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Etapele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microcercetării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pedagogice</a:t>
            </a:r>
            <a:endParaRPr lang="en-US" dirty="0" smtClean="0">
              <a:latin typeface="Times New Roman" pitchFamily="18" charset="0"/>
              <a:cs typeface="Times New Roman" pitchFamily="18" charset="0"/>
            </a:endParaRPr>
          </a:p>
          <a:p>
            <a:r>
              <a:rPr lang="en-US" b="1" dirty="0" smtClean="0"/>
              <a:t> </a:t>
            </a:r>
            <a:endParaRPr lang="en-US" dirty="0" smtClean="0"/>
          </a:p>
          <a:p>
            <a:pPr lvl="0"/>
            <a:r>
              <a:rPr lang="ro-RO" sz="1600" i="1" dirty="0" smtClean="0">
                <a:latin typeface="Times New Roman" pitchFamily="18" charset="0"/>
                <a:cs typeface="Times New Roman" pitchFamily="18" charset="0"/>
              </a:rPr>
              <a:t>Etapa </a:t>
            </a:r>
            <a:r>
              <a:rPr lang="ro-RO" sz="1600" i="1" dirty="0" smtClean="0">
                <a:latin typeface="Times New Roman" pitchFamily="18" charset="0"/>
                <a:cs typeface="Times New Roman" pitchFamily="18" charset="0"/>
              </a:rPr>
              <a:t>preliminară</a:t>
            </a:r>
            <a:r>
              <a:rPr lang="ro-RO" sz="1600" dirty="0" smtClean="0">
                <a:latin typeface="Times New Roman" pitchFamily="18" charset="0"/>
                <a:cs typeface="Times New Roman" pitchFamily="18" charset="0"/>
              </a:rPr>
              <a:t> (octombrie 2019– septembrie 2020</a:t>
            </a:r>
            <a:r>
              <a:rPr lang="ro-RO"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documentarea</a:t>
            </a:r>
            <a:endParaRPr lang="en-US" sz="1600" dirty="0" smtClean="0">
              <a:latin typeface="Times New Roman" pitchFamily="18" charset="0"/>
              <a:cs typeface="Times New Roman" pitchFamily="18" charset="0"/>
            </a:endParaRPr>
          </a:p>
          <a:p>
            <a:r>
              <a:rPr lang="ro-RO"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lvl="0"/>
            <a:r>
              <a:rPr lang="ro-RO" sz="1600" i="1" dirty="0" smtClean="0">
                <a:latin typeface="Times New Roman" pitchFamily="18" charset="0"/>
                <a:cs typeface="Times New Roman" pitchFamily="18" charset="0"/>
              </a:rPr>
              <a:t>Etapa desfășurării propriu-zise</a:t>
            </a:r>
            <a:r>
              <a:rPr lang="ro-RO" sz="1600" dirty="0" smtClean="0">
                <a:latin typeface="Times New Roman" pitchFamily="18" charset="0"/>
                <a:cs typeface="Times New Roman" pitchFamily="18" charset="0"/>
              </a:rPr>
              <a:t> ( septembrie 2020–  iunie 2021</a:t>
            </a:r>
            <a:r>
              <a:rPr lang="ro-RO"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distribuirea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chestionarelor</a:t>
            </a:r>
            <a:endParaRPr lang="en-US" sz="1600" dirty="0" smtClean="0">
              <a:latin typeface="Times New Roman" pitchFamily="18" charset="0"/>
              <a:cs typeface="Times New Roman" pitchFamily="18" charset="0"/>
            </a:endParaRPr>
          </a:p>
          <a:p>
            <a:pPr lvl="0"/>
            <a:r>
              <a:rPr lang="ro-RO" sz="1600" i="1" dirty="0" smtClean="0">
                <a:latin typeface="Times New Roman" pitchFamily="18" charset="0"/>
                <a:cs typeface="Times New Roman" pitchFamily="18" charset="0"/>
              </a:rPr>
              <a:t>Etapa </a:t>
            </a:r>
            <a:r>
              <a:rPr lang="ro-RO" sz="1600" i="1" dirty="0" smtClean="0">
                <a:latin typeface="Times New Roman" pitchFamily="18" charset="0"/>
                <a:cs typeface="Times New Roman" pitchFamily="18" charset="0"/>
              </a:rPr>
              <a:t>interpretării rezultalelor</a:t>
            </a:r>
            <a:r>
              <a:rPr lang="ro-RO" sz="1600" dirty="0" smtClean="0">
                <a:latin typeface="Times New Roman" pitchFamily="18" charset="0"/>
                <a:cs typeface="Times New Roman" pitchFamily="18" charset="0"/>
              </a:rPr>
              <a:t> (iunie –  iulie 2021</a:t>
            </a:r>
            <a:r>
              <a:rPr lang="ro-RO"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concluzii</a:t>
            </a:r>
            <a:endParaRPr lang="en-US" sz="1600" dirty="0" smtClean="0">
              <a:latin typeface="Times New Roman" pitchFamily="18" charset="0"/>
              <a:cs typeface="Times New Roman" pitchFamily="18" charset="0"/>
            </a:endParaRPr>
          </a:p>
          <a:p>
            <a:endParaRPr lang="ro-RO" sz="1600" dirty="0" smtClean="0">
              <a:latin typeface="Times New Roman" pitchFamily="18" charset="0"/>
              <a:cs typeface="Times New Roman" pitchFamily="18" charset="0"/>
            </a:endParaRPr>
          </a:p>
          <a:p>
            <a:pPr algn="just"/>
            <a:endParaRPr lang="ro-RO"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endParaRPr lang="ro-RO" sz="1400" dirty="0" smtClean="0"/>
          </a:p>
          <a:p>
            <a:pPr algn="just"/>
            <a:endParaRPr lang="en-US" sz="1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90488" algn="l"/>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35846"/>
            <a:ext cx="6553200" cy="5078313"/>
          </a:xfrm>
          <a:prstGeom prst="rect">
            <a:avLst/>
          </a:prstGeom>
        </p:spPr>
        <p:txBody>
          <a:bodyPr wrap="square">
            <a:spAutoFit/>
          </a:bodyPr>
          <a:lstStyle/>
          <a:p>
            <a:r>
              <a:rPr lang="ro-RO" b="1" dirty="0" smtClean="0">
                <a:latin typeface="Times New Roman" pitchFamily="18" charset="0"/>
                <a:cs typeface="Times New Roman" pitchFamily="18" charset="0"/>
              </a:rPr>
              <a:t>CONCLUZII </a:t>
            </a:r>
            <a:r>
              <a:rPr lang="ro-RO" b="1" dirty="0" smtClean="0">
                <a:latin typeface="Times New Roman" pitchFamily="18" charset="0"/>
                <a:cs typeface="Times New Roman" pitchFamily="18" charset="0"/>
              </a:rPr>
              <a:t>MICROCERCETARII</a:t>
            </a:r>
            <a:endParaRPr lang="en-US" b="1" dirty="0" smtClean="0">
              <a:latin typeface="Times New Roman" pitchFamily="18" charset="0"/>
              <a:cs typeface="Times New Roman" pitchFamily="18" charset="0"/>
            </a:endParaRPr>
          </a:p>
          <a:p>
            <a:endParaRPr lang="ro-RO" b="1" dirty="0" smtClean="0">
              <a:latin typeface="Times New Roman" pitchFamily="18" charset="0"/>
              <a:cs typeface="Times New Roman" pitchFamily="18" charset="0"/>
            </a:endParaRPr>
          </a:p>
          <a:p>
            <a:pPr algn="just"/>
            <a:r>
              <a:rPr lang="ro-RO" dirty="0" smtClean="0"/>
              <a:t> </a:t>
            </a:r>
            <a:r>
              <a:rPr lang="en-US" dirty="0" smtClean="0"/>
              <a:t>- </a:t>
            </a:r>
            <a:r>
              <a:rPr lang="ro-RO" dirty="0" smtClean="0">
                <a:latin typeface="Times New Roman" pitchFamily="18" charset="0"/>
                <a:cs typeface="Times New Roman" pitchFamily="18" charset="0"/>
              </a:rPr>
              <a:t>Analiza </a:t>
            </a:r>
            <a:r>
              <a:rPr lang="ro-RO" dirty="0" smtClean="0">
                <a:latin typeface="Times New Roman" pitchFamily="18" charset="0"/>
                <a:cs typeface="Times New Roman" pitchFamily="18" charset="0"/>
              </a:rPr>
              <a:t>s-a axat pe două chestionare cu majoritatea întrebărilor ,,în oglindă”, prin care s-a putut realiza o paralelă între opiniile educatoarelor și preferințele părinților</a:t>
            </a:r>
            <a:r>
              <a:rPr lang="ro-RO"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r>
              <a:rPr lang="ro-RO" dirty="0" smtClean="0">
                <a:latin typeface="Times New Roman" pitchFamily="18" charset="0"/>
                <a:cs typeface="Times New Roman" pitchFamily="18" charset="0"/>
              </a:rPr>
              <a:t>	În general, cele două categorii din eșantion (educatoare, părinți) au fost în consens, ceea ce înseamnă că există o cunoaștere reciprocă și o bună comunicare. Atât cadrele didactice, cât și părinții au recunoscut ca fiind importante și foarte importante serbările în grădiniță, dar în cadrul ierarhiei activităților extrașcolare și extracurriculare părinții au pus serbarea pe primul loc spre deosebire de educatoare care au clasat pe primul loc vizitele și excursiile.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9937" name="Object 1"/>
          <p:cNvGraphicFramePr>
            <a:graphicFrameLocks/>
          </p:cNvGraphicFramePr>
          <p:nvPr/>
        </p:nvGraphicFramePr>
        <p:xfrm>
          <a:off x="2209800" y="3886200"/>
          <a:ext cx="4137025" cy="2430463"/>
        </p:xfrm>
        <a:graphic>
          <a:graphicData uri="http://schemas.openxmlformats.org/presentationml/2006/ole">
            <p:oleObj spid="_x0000_s39937" name="Chart" r:id="rId3" imgW="4137766" imgH="2430930" progId="Excel.Chart.8">
              <p:embed/>
            </p:oleObj>
          </a:graphicData>
        </a:graphic>
      </p:graphicFrame>
      <p:sp>
        <p:nvSpPr>
          <p:cNvPr id="39939" name="Rectangle 3"/>
          <p:cNvSpPr>
            <a:spLocks noChangeArrowheads="1"/>
          </p:cNvSpPr>
          <p:nvPr/>
        </p:nvSpPr>
        <p:spPr bwMode="auto">
          <a:xfrm>
            <a:off x="0" y="24304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09" name="Object 1"/>
          <p:cNvGraphicFramePr>
            <a:graphicFrameLocks/>
          </p:cNvGraphicFramePr>
          <p:nvPr/>
        </p:nvGraphicFramePr>
        <p:xfrm>
          <a:off x="1" y="1"/>
          <a:ext cx="4191000" cy="2438400"/>
        </p:xfrm>
        <a:graphic>
          <a:graphicData uri="http://schemas.openxmlformats.org/presentationml/2006/ole">
            <p:oleObj spid="_x0000_s43009" name="Chart" r:id="rId3" imgW="4495871" imgH="2606182" progId="Excel.Chart.8">
              <p:embed/>
            </p:oleObj>
          </a:graphicData>
        </a:graphic>
      </p:graphicFrame>
      <p:sp>
        <p:nvSpPr>
          <p:cNvPr id="43011" name="Rectangle 3"/>
          <p:cNvSpPr>
            <a:spLocks noChangeArrowheads="1"/>
          </p:cNvSpPr>
          <p:nvPr/>
        </p:nvSpPr>
        <p:spPr bwMode="auto">
          <a:xfrm>
            <a:off x="0" y="2606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228600" y="2514600"/>
            <a:ext cx="4038600" cy="461665"/>
          </a:xfrm>
          <a:prstGeom prst="rect">
            <a:avLst/>
          </a:prstGeom>
        </p:spPr>
        <p:txBody>
          <a:bodyPr wrap="square">
            <a:spAutoFit/>
          </a:bodyPr>
          <a:lstStyle/>
          <a:p>
            <a:r>
              <a:rPr lang="ro-RO" sz="1200" i="1" dirty="0" smtClean="0">
                <a:latin typeface="Times New Roman" pitchFamily="18" charset="0"/>
                <a:cs typeface="Times New Roman" pitchFamily="18" charset="0"/>
              </a:rPr>
              <a:t>Percepția respondenților (educatoare vs părinți)  despre </a:t>
            </a:r>
            <a:r>
              <a:rPr lang="ro-RO" sz="1200" b="1" i="1" dirty="0" smtClean="0">
                <a:latin typeface="Times New Roman" pitchFamily="18" charset="0"/>
                <a:cs typeface="Times New Roman" pitchFamily="18" charset="0"/>
              </a:rPr>
              <a:t>importanța organizării </a:t>
            </a:r>
            <a:r>
              <a:rPr lang="ro-RO" sz="1200" i="1" dirty="0" smtClean="0">
                <a:latin typeface="Times New Roman" pitchFamily="18" charset="0"/>
                <a:cs typeface="Times New Roman" pitchFamily="18" charset="0"/>
              </a:rPr>
              <a:t>serbărilor tematice în grădiniță</a:t>
            </a:r>
            <a:endParaRPr lang="en-US" sz="1200" dirty="0">
              <a:latin typeface="Times New Roman" pitchFamily="18" charset="0"/>
              <a:cs typeface="Times New Roman" pitchFamily="18" charset="0"/>
            </a:endParaRPr>
          </a:p>
        </p:txBody>
      </p:sp>
      <p:sp>
        <p:nvSpPr>
          <p:cNvPr id="430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12" name="Object 4"/>
          <p:cNvGraphicFramePr>
            <a:graphicFrameLocks/>
          </p:cNvGraphicFramePr>
          <p:nvPr/>
        </p:nvGraphicFramePr>
        <p:xfrm>
          <a:off x="4191000" y="0"/>
          <a:ext cx="4191000" cy="2438399"/>
        </p:xfrm>
        <a:graphic>
          <a:graphicData uri="http://schemas.openxmlformats.org/presentationml/2006/ole">
            <p:oleObj spid="_x0000_s43012" name="Chart" r:id="rId4" imgW="4449938" imgH="2728134" progId="Excel.Chart.8">
              <p:embed/>
            </p:oleObj>
          </a:graphicData>
        </a:graphic>
      </p:graphicFrame>
      <p:sp>
        <p:nvSpPr>
          <p:cNvPr id="43014" name="Rectangle 6"/>
          <p:cNvSpPr>
            <a:spLocks noChangeArrowheads="1"/>
          </p:cNvSpPr>
          <p:nvPr/>
        </p:nvSpPr>
        <p:spPr bwMode="auto">
          <a:xfrm>
            <a:off x="0" y="272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5" name="Rectangle 7"/>
          <p:cNvSpPr>
            <a:spLocks noChangeArrowheads="1"/>
          </p:cNvSpPr>
          <p:nvPr/>
        </p:nvSpPr>
        <p:spPr bwMode="auto">
          <a:xfrm>
            <a:off x="4343400" y="2514600"/>
            <a:ext cx="3810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Opinia respondenților (educatoare vs părinți)  privind </a:t>
            </a:r>
            <a:r>
              <a:rPr kumimoji="0" lang="ro-RO"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numărul de serbări </a:t>
            </a:r>
            <a:r>
              <a:rPr kumimoji="0" lang="ro-RO"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tematice dintr-un an școlar</a:t>
            </a:r>
            <a:endParaRPr kumimoji="0" lang="ro-RO"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301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16" name="Object 8"/>
          <p:cNvGraphicFramePr>
            <a:graphicFrameLocks/>
          </p:cNvGraphicFramePr>
          <p:nvPr/>
        </p:nvGraphicFramePr>
        <p:xfrm>
          <a:off x="76199" y="3124200"/>
          <a:ext cx="4038601" cy="2720975"/>
        </p:xfrm>
        <a:graphic>
          <a:graphicData uri="http://schemas.openxmlformats.org/presentationml/2006/ole">
            <p:oleObj spid="_x0000_s43016" name="Chart" r:id="rId5" imgW="5311175" imgH="2720458" progId="Excel.Chart.8">
              <p:embed/>
            </p:oleObj>
          </a:graphicData>
        </a:graphic>
      </p:graphicFrame>
      <p:sp>
        <p:nvSpPr>
          <p:cNvPr id="43018" name="Rectangle 10"/>
          <p:cNvSpPr>
            <a:spLocks noChangeArrowheads="1"/>
          </p:cNvSpPr>
          <p:nvPr/>
        </p:nvSpPr>
        <p:spPr bwMode="auto">
          <a:xfrm>
            <a:off x="0" y="272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228600" y="5867401"/>
            <a:ext cx="4038600" cy="523220"/>
          </a:xfrm>
          <a:prstGeom prst="rect">
            <a:avLst/>
          </a:prstGeom>
        </p:spPr>
        <p:txBody>
          <a:bodyPr wrap="square">
            <a:spAutoFit/>
          </a:bodyPr>
          <a:lstStyle/>
          <a:p>
            <a:r>
              <a:rPr lang="ro-RO" sz="1400" i="1" dirty="0" smtClean="0">
                <a:latin typeface="Times New Roman" pitchFamily="18" charset="0"/>
                <a:cs typeface="Times New Roman" pitchFamily="18" charset="0"/>
              </a:rPr>
              <a:t>Ocazii preferate de </a:t>
            </a:r>
            <a:r>
              <a:rPr lang="ro-RO" sz="1400" b="1" i="1" dirty="0" smtClean="0">
                <a:latin typeface="Times New Roman" pitchFamily="18" charset="0"/>
                <a:cs typeface="Times New Roman" pitchFamily="18" charset="0"/>
              </a:rPr>
              <a:t>educatoare</a:t>
            </a:r>
            <a:r>
              <a:rPr lang="ro-RO" sz="1400" i="1" dirty="0" smtClean="0">
                <a:latin typeface="Times New Roman" pitchFamily="18" charset="0"/>
                <a:cs typeface="Times New Roman" pitchFamily="18" charset="0"/>
              </a:rPr>
              <a:t> în organizarea serbărilor</a:t>
            </a:r>
            <a:endParaRPr lang="en-US" sz="1400" dirty="0">
              <a:latin typeface="Times New Roman" pitchFamily="18" charset="0"/>
              <a:cs typeface="Times New Roman" pitchFamily="18" charset="0"/>
            </a:endParaRPr>
          </a:p>
        </p:txBody>
      </p:sp>
      <p:sp>
        <p:nvSpPr>
          <p:cNvPr id="430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019" name="Object 11"/>
          <p:cNvGraphicFramePr>
            <a:graphicFrameLocks/>
          </p:cNvGraphicFramePr>
          <p:nvPr/>
        </p:nvGraphicFramePr>
        <p:xfrm>
          <a:off x="4191000" y="3124200"/>
          <a:ext cx="4191000" cy="2667000"/>
        </p:xfrm>
        <a:graphic>
          <a:graphicData uri="http://schemas.openxmlformats.org/presentationml/2006/ole">
            <p:oleObj spid="_x0000_s43019" name="Chart" r:id="rId6" imgW="5631003" imgH="3246215" progId="Excel.Chart.8">
              <p:embed/>
            </p:oleObj>
          </a:graphicData>
        </a:graphic>
      </p:graphicFrame>
      <p:sp>
        <p:nvSpPr>
          <p:cNvPr id="43021" name="Rectangle 13"/>
          <p:cNvSpPr>
            <a:spLocks noChangeArrowheads="1"/>
          </p:cNvSpPr>
          <p:nvPr/>
        </p:nvSpPr>
        <p:spPr bwMode="auto">
          <a:xfrm>
            <a:off x="0" y="32464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4267200" y="5867400"/>
            <a:ext cx="4572000" cy="307777"/>
          </a:xfrm>
          <a:prstGeom prst="rect">
            <a:avLst/>
          </a:prstGeom>
        </p:spPr>
        <p:txBody>
          <a:bodyPr>
            <a:spAutoFit/>
          </a:bodyPr>
          <a:lstStyle/>
          <a:p>
            <a:r>
              <a:rPr lang="ro-RO" sz="1400" i="1" dirty="0" smtClean="0">
                <a:latin typeface="Times New Roman" pitchFamily="18" charset="0"/>
                <a:cs typeface="Times New Roman" pitchFamily="18" charset="0"/>
              </a:rPr>
              <a:t>Ocazii preferate de </a:t>
            </a:r>
            <a:r>
              <a:rPr lang="ro-RO" sz="1400" b="1" i="1" dirty="0" smtClean="0">
                <a:latin typeface="Times New Roman" pitchFamily="18" charset="0"/>
                <a:cs typeface="Times New Roman" pitchFamily="18" charset="0"/>
              </a:rPr>
              <a:t>părinți </a:t>
            </a:r>
            <a:r>
              <a:rPr lang="ro-RO" sz="1400" i="1" dirty="0" smtClean="0">
                <a:latin typeface="Times New Roman" pitchFamily="18" charset="0"/>
                <a:cs typeface="Times New Roman" pitchFamily="18" charset="0"/>
              </a:rPr>
              <a:t>în organizarea serbărilor</a:t>
            </a:r>
            <a:endParaRPr lang="en-US" sz="1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5" name="Rectangle 5"/>
          <p:cNvSpPr>
            <a:spLocks noChangeArrowheads="1"/>
          </p:cNvSpPr>
          <p:nvPr/>
        </p:nvSpPr>
        <p:spPr bwMode="auto">
          <a:xfrm>
            <a:off x="0" y="2644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69" name="Object 9"/>
          <p:cNvGraphicFramePr>
            <a:graphicFrameLocks/>
          </p:cNvGraphicFramePr>
          <p:nvPr/>
        </p:nvGraphicFramePr>
        <p:xfrm>
          <a:off x="228600" y="228600"/>
          <a:ext cx="4114800" cy="1752600"/>
        </p:xfrm>
        <a:graphic>
          <a:graphicData uri="http://schemas.openxmlformats.org/presentationml/2006/ole">
            <p:oleObj spid="_x0000_s40969" name="Chart" r:id="rId3" imgW="5387305" imgH="1836523" progId="Excel.Chart.8">
              <p:embed/>
            </p:oleObj>
          </a:graphicData>
        </a:graphic>
      </p:graphicFrame>
      <p:sp>
        <p:nvSpPr>
          <p:cNvPr id="40971" name="Rectangle 11"/>
          <p:cNvSpPr>
            <a:spLocks noChangeArrowheads="1"/>
          </p:cNvSpPr>
          <p:nvPr/>
        </p:nvSpPr>
        <p:spPr bwMode="auto">
          <a:xfrm>
            <a:off x="0" y="18367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152400" y="1981199"/>
            <a:ext cx="4191000" cy="523220"/>
          </a:xfrm>
          <a:prstGeom prst="rect">
            <a:avLst/>
          </a:prstGeom>
        </p:spPr>
        <p:txBody>
          <a:bodyPr wrap="square">
            <a:spAutoFit/>
          </a:bodyPr>
          <a:lstStyle/>
          <a:p>
            <a:r>
              <a:rPr lang="ro-RO" sz="1400" b="1" i="1" dirty="0" smtClean="0">
                <a:latin typeface="Times New Roman" pitchFamily="18" charset="0"/>
                <a:cs typeface="Times New Roman" pitchFamily="18" charset="0"/>
              </a:rPr>
              <a:t>Gradul de satisfacție al părinților </a:t>
            </a:r>
            <a:r>
              <a:rPr lang="ro-RO" sz="1400" i="1" dirty="0" smtClean="0">
                <a:latin typeface="Times New Roman" pitchFamily="18" charset="0"/>
                <a:cs typeface="Times New Roman" pitchFamily="18" charset="0"/>
              </a:rPr>
              <a:t>privind participarea la serbările tematice</a:t>
            </a:r>
            <a:endParaRPr lang="en-US" sz="1400" dirty="0">
              <a:latin typeface="Times New Roman" pitchFamily="18" charset="0"/>
              <a:cs typeface="Times New Roman" pitchFamily="18" charset="0"/>
            </a:endParaRPr>
          </a:p>
        </p:txBody>
      </p:sp>
      <p:sp>
        <p:nvSpPr>
          <p:cNvPr id="4097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72" name="Chart 31"/>
          <p:cNvGraphicFramePr>
            <a:graphicFrameLocks/>
          </p:cNvGraphicFramePr>
          <p:nvPr/>
        </p:nvGraphicFramePr>
        <p:xfrm>
          <a:off x="4495800" y="152401"/>
          <a:ext cx="3810000" cy="2133600"/>
        </p:xfrm>
        <a:graphic>
          <a:graphicData uri="http://schemas.openxmlformats.org/presentationml/2006/ole">
            <p:oleObj spid="_x0000_s40972" name="Chart" r:id="rId4" imgW="4871126" imgH="2883658" progId="Excel.Chart.8">
              <p:embed/>
            </p:oleObj>
          </a:graphicData>
        </a:graphic>
      </p:graphicFrame>
      <p:sp>
        <p:nvSpPr>
          <p:cNvPr id="40974" name="Rectangle 14"/>
          <p:cNvSpPr>
            <a:spLocks noChangeArrowheads="1"/>
          </p:cNvSpPr>
          <p:nvPr/>
        </p:nvSpPr>
        <p:spPr bwMode="auto">
          <a:xfrm>
            <a:off x="0" y="3336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4724400" y="2057400"/>
            <a:ext cx="3352800" cy="523220"/>
          </a:xfrm>
          <a:prstGeom prst="rect">
            <a:avLst/>
          </a:prstGeom>
        </p:spPr>
        <p:txBody>
          <a:bodyPr wrap="square">
            <a:spAutoFit/>
          </a:bodyPr>
          <a:lstStyle/>
          <a:p>
            <a:r>
              <a:rPr lang="ro-RO" sz="1400" b="1" i="1" dirty="0" smtClean="0">
                <a:latin typeface="Times New Roman" pitchFamily="18" charset="0"/>
                <a:cs typeface="Times New Roman" pitchFamily="18" charset="0"/>
              </a:rPr>
              <a:t>Gradul de implicare a părinților </a:t>
            </a:r>
            <a:r>
              <a:rPr lang="ro-RO" sz="1400" i="1" dirty="0" smtClean="0">
                <a:latin typeface="Times New Roman" pitchFamily="18" charset="0"/>
                <a:cs typeface="Times New Roman" pitchFamily="18" charset="0"/>
              </a:rPr>
              <a:t>în desfășurarea serbărilor</a:t>
            </a:r>
            <a:endParaRPr lang="en-US" sz="1400" dirty="0">
              <a:latin typeface="Times New Roman" pitchFamily="18" charset="0"/>
              <a:cs typeface="Times New Roman" pitchFamily="18" charset="0"/>
            </a:endParaRPr>
          </a:p>
        </p:txBody>
      </p:sp>
      <p:sp>
        <p:nvSpPr>
          <p:cNvPr id="4097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75" name="Object 15"/>
          <p:cNvGraphicFramePr>
            <a:graphicFrameLocks/>
          </p:cNvGraphicFramePr>
          <p:nvPr/>
        </p:nvGraphicFramePr>
        <p:xfrm>
          <a:off x="2590800" y="2971800"/>
          <a:ext cx="3581400" cy="2286000"/>
        </p:xfrm>
        <a:graphic>
          <a:graphicData uri="http://schemas.openxmlformats.org/presentationml/2006/ole">
            <p:oleObj spid="_x0000_s40975" name="Chart" r:id="rId5" imgW="2872917" imgH="1805822" progId="Excel.Chart.8">
              <p:embed/>
            </p:oleObj>
          </a:graphicData>
        </a:graphic>
      </p:graphicFrame>
      <p:sp>
        <p:nvSpPr>
          <p:cNvPr id="40977" name="Rectangle 17"/>
          <p:cNvSpPr>
            <a:spLocks noChangeArrowheads="1"/>
          </p:cNvSpPr>
          <p:nvPr/>
        </p:nvSpPr>
        <p:spPr bwMode="auto">
          <a:xfrm>
            <a:off x="0" y="1806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0"/>
          <p:cNvSpPr/>
          <p:nvPr/>
        </p:nvSpPr>
        <p:spPr>
          <a:xfrm>
            <a:off x="2743200" y="5334000"/>
            <a:ext cx="2895600" cy="523220"/>
          </a:xfrm>
          <a:prstGeom prst="rect">
            <a:avLst/>
          </a:prstGeom>
        </p:spPr>
        <p:txBody>
          <a:bodyPr wrap="square">
            <a:spAutoFit/>
          </a:bodyPr>
          <a:lstStyle/>
          <a:p>
            <a:r>
              <a:rPr lang="ro-RO" sz="1400" i="1" dirty="0" smtClean="0">
                <a:latin typeface="Times New Roman" pitchFamily="18" charset="0"/>
                <a:cs typeface="Times New Roman" pitchFamily="18" charset="0"/>
              </a:rPr>
              <a:t>Procentajul de desfășurare a serbărilor online</a:t>
            </a:r>
            <a:endParaRPr lang="en-US" sz="1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81000" y="1066800"/>
            <a:ext cx="32766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rgbClr val="202124"/>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1600" dirty="0" smtClean="0">
                <a:solidFill>
                  <a:srgbClr val="202124"/>
                </a:solidFill>
                <a:latin typeface="Arial" pitchFamily="34" charset="0"/>
                <a:ea typeface="Times New Roman" pitchFamily="18" charset="0"/>
                <a:cs typeface="Arial" pitchFamily="34" charset="0"/>
              </a:rPr>
              <a:t>AVANTAJE SERBARE ONLINE</a:t>
            </a:r>
          </a:p>
          <a:p>
            <a:pPr marL="0" marR="0" lvl="0" indent="0" algn="l" defTabSz="914400" rtl="0" eaLnBrk="0" fontAlgn="base" latinLnBrk="0" hangingPunct="0">
              <a:lnSpc>
                <a:spcPct val="100000"/>
              </a:lnSpc>
              <a:spcBef>
                <a:spcPct val="0"/>
              </a:spcBef>
              <a:spcAft>
                <a:spcPct val="0"/>
              </a:spcAft>
              <a:buClrTx/>
              <a:buSzTx/>
              <a:tabLst/>
            </a:pPr>
            <a:endParaRPr lang="en-US" sz="1600" dirty="0" smtClean="0">
              <a:solidFill>
                <a:srgbClr val="202124"/>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nu au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fost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foarte</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emoționați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prezența</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părinților</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copiii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care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sunt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mai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timizi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au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avut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curaj</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să</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recite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poezia</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și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nu au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avut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emoții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bucuria</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copiilor</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de a se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întâlni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cu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Moș</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Crăciun</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online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timpul</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desfășurare</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fost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mult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mai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scurt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consumul</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energie</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fost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mai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mic</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desfășurăm</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un program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chiar</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și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în</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acest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mediu</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copiii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nu s-au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plictisit</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deoarece</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erau</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încântați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faptul</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ca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aveau</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părinții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alături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poate</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doar</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menținerea</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legăturii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între</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cadru</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didactic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și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copii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lucrul</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acasă</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comod</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costuri</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0</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4034" name="Rectangle 2"/>
          <p:cNvSpPr>
            <a:spLocks noChangeArrowheads="1"/>
          </p:cNvSpPr>
          <p:nvPr/>
        </p:nvSpPr>
        <p:spPr bwMode="auto">
          <a:xfrm>
            <a:off x="4038600" y="609600"/>
            <a:ext cx="3810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DEZAVANTAJE SERBARE ONLINE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nu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toți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copiii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dispozitive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lipsa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unei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empatii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din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partea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părinților</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totusi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una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e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să-ți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vezi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copilul</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online la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serbare</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și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alta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e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îl</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vezi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față</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în</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față</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lipsa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comunicării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directe</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socializarii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învățat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foarte</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greu</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poeziile</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nu 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fost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costumați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adecvat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nu 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avut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decor, nu 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interacționat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fizic</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nu 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interpretat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cu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intonație</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nu 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trăit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emoțiile</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unui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spectacol</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cu public.</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problemele</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tehnice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nu pot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cânta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în</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cor</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dezinteresul</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părinților</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din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mediul</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rural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pentru</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învățământul</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online</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copiii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nu 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putut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socializa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unii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cu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ceilalți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nu 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vorbit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personal cu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Moș</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Crăciun</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nu 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dansat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împreună</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și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nu s-au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bucurat</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unii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ceilalți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lipsa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feedback-</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ului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direct, de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grup</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al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împărtășirii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cu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ceilalți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colegi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al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sărbătoririi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de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după</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serbare</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cu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toții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lipsa</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202124"/>
                </a:solidFill>
                <a:effectLst/>
                <a:latin typeface="Times New Roman" pitchFamily="18" charset="0"/>
                <a:ea typeface="Times New Roman" pitchFamily="18" charset="0"/>
                <a:cs typeface="Times New Roman" pitchFamily="18" charset="0"/>
              </a:rPr>
              <a:t>decorului</a:t>
            </a:r>
            <a:r>
              <a:rPr kumimoji="0" lang="en-US" sz="1600" b="0" i="0" u="none" strike="noStrike" cap="none" normalizeH="0" baseline="0" dirty="0" smtClean="0">
                <a:ln>
                  <a:noFill/>
                </a:ln>
                <a:solidFill>
                  <a:srgbClr val="202124"/>
                </a:solidFill>
                <a:effectLst/>
                <a:latin typeface="Times New Roman" pitchFamily="18"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
            <a:ext cx="7772400" cy="7140416"/>
          </a:xfrm>
          <a:prstGeom prst="rect">
            <a:avLst/>
          </a:prstGeom>
        </p:spPr>
        <p:txBody>
          <a:bodyPr wrap="square">
            <a:spAutoFit/>
          </a:bodyPr>
          <a:lstStyle/>
          <a:p>
            <a:r>
              <a:rPr lang="ro-RO" sz="1400" dirty="0" smtClean="0">
                <a:latin typeface="Times New Roman" pitchFamily="18" charset="0"/>
                <a:cs typeface="Times New Roman" pitchFamily="18" charset="0"/>
              </a:rPr>
              <a:t>	</a:t>
            </a:r>
          </a:p>
          <a:p>
            <a:r>
              <a:rPr lang="ro-RO" sz="1400" dirty="0" smtClean="0">
                <a:latin typeface="Times New Roman" pitchFamily="18" charset="0"/>
                <a:cs typeface="Times New Roman" pitchFamily="18" charset="0"/>
              </a:rPr>
              <a:t>	</a:t>
            </a:r>
          </a:p>
          <a:p>
            <a:r>
              <a:rPr lang="ro-RO" sz="1400" dirty="0" smtClean="0">
                <a:latin typeface="Times New Roman" pitchFamily="18" charset="0"/>
                <a:cs typeface="Times New Roman" pitchFamily="18" charset="0"/>
              </a:rPr>
              <a:t>	</a:t>
            </a:r>
            <a:r>
              <a:rPr lang="ro-RO" sz="1400" b="1" dirty="0" smtClean="0">
                <a:latin typeface="Times New Roman" pitchFamily="18" charset="0"/>
                <a:cs typeface="Times New Roman" pitchFamily="18" charset="0"/>
              </a:rPr>
              <a:t>STUDIU DE CAZ</a:t>
            </a:r>
          </a:p>
          <a:p>
            <a:pPr algn="just"/>
            <a:r>
              <a:rPr lang="ro-RO"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t>
            </a:r>
            <a:r>
              <a:rPr lang="en-US" sz="1600" dirty="0" err="1" smtClean="0">
                <a:latin typeface="Times New Roman" pitchFamily="18" charset="0"/>
                <a:cs typeface="Times New Roman" pitchFamily="18" charset="0"/>
              </a:rPr>
              <a:t>erbarea</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de </a:t>
            </a:r>
            <a:r>
              <a:rPr lang="en-US" sz="1600" dirty="0" err="1" smtClean="0">
                <a:latin typeface="Times New Roman" pitchFamily="18" charset="0"/>
                <a:cs typeface="Times New Roman" pitchFamily="18" charset="0"/>
              </a:rPr>
              <a:t>Crăciun</a:t>
            </a:r>
            <a:r>
              <a:rPr lang="en-US" sz="1600" dirty="0" smtClean="0">
                <a:latin typeface="Times New Roman" pitchFamily="18" charset="0"/>
                <a:cs typeface="Times New Roman" pitchFamily="18" charset="0"/>
              </a:rPr>
              <a:t> – 2019 – </a:t>
            </a:r>
            <a:r>
              <a:rPr lang="en-US" sz="1600" i="1" dirty="0" smtClean="0">
                <a:latin typeface="Times New Roman" pitchFamily="18" charset="0"/>
                <a:cs typeface="Times New Roman" pitchFamily="18" charset="0"/>
              </a:rPr>
              <a:t>,,La </a:t>
            </a:r>
            <a:r>
              <a:rPr lang="en-US" sz="1600" i="1" dirty="0" err="1" smtClean="0">
                <a:latin typeface="Times New Roman" pitchFamily="18" charset="0"/>
                <a:cs typeface="Times New Roman" pitchFamily="18" charset="0"/>
              </a:rPr>
              <a:t>șemineu</a:t>
            </a:r>
            <a:r>
              <a:rPr lang="en-US" sz="1600" i="1" dirty="0" smtClean="0">
                <a:latin typeface="Times New Roman" pitchFamily="18" charset="0"/>
                <a:cs typeface="Times New Roman" pitchFamily="18" charset="0"/>
              </a:rPr>
              <a:t> cu </a:t>
            </a:r>
            <a:r>
              <a:rPr lang="en-US" sz="1600" i="1" dirty="0" err="1" smtClean="0">
                <a:latin typeface="Times New Roman" pitchFamily="18" charset="0"/>
                <a:cs typeface="Times New Roman" pitchFamily="18" charset="0"/>
              </a:rPr>
              <a:t>Mos</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Crăciun</a:t>
            </a:r>
            <a:r>
              <a:rPr lang="en-US" sz="1600" i="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serbarea</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de </a:t>
            </a:r>
            <a:r>
              <a:rPr lang="en-US" sz="1600" dirty="0" err="1" smtClean="0">
                <a:latin typeface="Times New Roman" pitchFamily="18" charset="0"/>
                <a:cs typeface="Times New Roman" pitchFamily="18" charset="0"/>
              </a:rPr>
              <a:t>sfârșit</a:t>
            </a:r>
            <a:r>
              <a:rPr lang="en-US" sz="1600" dirty="0" smtClean="0">
                <a:latin typeface="Times New Roman" pitchFamily="18" charset="0"/>
                <a:cs typeface="Times New Roman" pitchFamily="18" charset="0"/>
              </a:rPr>
              <a:t> de an </a:t>
            </a:r>
            <a:r>
              <a:rPr lang="en-US" sz="1600" dirty="0" err="1" smtClean="0">
                <a:latin typeface="Times New Roman" pitchFamily="18" charset="0"/>
                <a:cs typeface="Times New Roman" pitchFamily="18" charset="0"/>
              </a:rPr>
              <a:t>școlar</a:t>
            </a:r>
            <a:r>
              <a:rPr lang="en-US" sz="1600" dirty="0" smtClean="0">
                <a:latin typeface="Times New Roman" pitchFamily="18" charset="0"/>
                <a:cs typeface="Times New Roman" pitchFamily="18" charset="0"/>
              </a:rPr>
              <a:t> 2021 – </a:t>
            </a:r>
            <a:r>
              <a:rPr lang="en-US" sz="1600" i="1" dirty="0" smtClean="0">
                <a:latin typeface="Times New Roman" pitchFamily="18" charset="0"/>
                <a:cs typeface="Times New Roman" pitchFamily="18" charset="0"/>
              </a:rPr>
              <a:t>La </a:t>
            </a:r>
            <a:r>
              <a:rPr lang="en-US" sz="1600" i="1" dirty="0" err="1" smtClean="0">
                <a:latin typeface="Times New Roman" pitchFamily="18" charset="0"/>
                <a:cs typeface="Times New Roman" pitchFamily="18" charset="0"/>
              </a:rPr>
              <a:t>revedere</a:t>
            </a:r>
            <a:r>
              <a:rPr lang="en-US" sz="1600" i="1" dirty="0" smtClean="0">
                <a:latin typeface="Times New Roman" pitchFamily="18" charset="0"/>
                <a:cs typeface="Times New Roman" pitchFamily="18" charset="0"/>
              </a:rPr>
              <a:t> , </a:t>
            </a:r>
            <a:r>
              <a:rPr lang="en-US" sz="1600" i="1" dirty="0" err="1" smtClean="0">
                <a:latin typeface="Times New Roman" pitchFamily="18" charset="0"/>
                <a:cs typeface="Times New Roman" pitchFamily="18" charset="0"/>
              </a:rPr>
              <a:t>Grădiniță</a:t>
            </a:r>
            <a:r>
              <a:rPr lang="en-US" sz="1600" i="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desfășurată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doar</a:t>
            </a:r>
            <a:r>
              <a:rPr lang="en-US" sz="1600" dirty="0" smtClean="0">
                <a:latin typeface="Times New Roman" pitchFamily="18" charset="0"/>
                <a:cs typeface="Times New Roman" pitchFamily="18" charset="0"/>
              </a:rPr>
              <a:t> cu </a:t>
            </a:r>
            <a:r>
              <a:rPr lang="en-US" sz="1600" dirty="0" err="1" smtClean="0">
                <a:latin typeface="Times New Roman" pitchFamily="18" charset="0"/>
                <a:cs typeface="Times New Roman" pitchFamily="18" charset="0"/>
              </a:rPr>
              <a:t>preșcolarii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grădiniță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fără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spectatori</a:t>
            </a:r>
            <a:r>
              <a:rPr lang="en-US"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filmată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pentru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părinți</a:t>
            </a:r>
            <a:r>
              <a:rPr lang="en-US" sz="1600" dirty="0" smtClean="0">
                <a:latin typeface="Times New Roman" pitchFamily="18" charset="0"/>
                <a:cs typeface="Times New Roman" pitchFamily="18" charset="0"/>
              </a:rPr>
              <a:t>.</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Am </a:t>
            </a:r>
            <a:r>
              <a:rPr lang="en-US" sz="1600" dirty="0" err="1" smtClean="0">
                <a:latin typeface="Times New Roman" pitchFamily="18" charset="0"/>
                <a:cs typeface="Times New Roman" pitchFamily="18" charset="0"/>
              </a:rPr>
              <a:t>prezentat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părinților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propunerea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temei</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serbare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cadrul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întâlnirii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săptămânale</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consiliere</a:t>
            </a:r>
            <a:r>
              <a:rPr lang="en-US" sz="1600" dirty="0" smtClean="0">
                <a:latin typeface="Times New Roman" pitchFamily="18" charset="0"/>
                <a:cs typeface="Times New Roman" pitchFamily="18" charset="0"/>
              </a:rPr>
              <a:t> cu </a:t>
            </a:r>
            <a:r>
              <a:rPr lang="en-US" sz="1600" dirty="0" err="1" smtClean="0">
                <a:latin typeface="Times New Roman" pitchFamily="18" charset="0"/>
                <a:cs typeface="Times New Roman" pitchFamily="18" charset="0"/>
              </a:rPr>
              <a:t>părinții</a:t>
            </a:r>
            <a:r>
              <a:rPr lang="en-US" sz="1600" dirty="0" smtClean="0">
                <a:latin typeface="Times New Roman" pitchFamily="18" charset="0"/>
                <a:cs typeface="Times New Roman" pitchFamily="18" charset="0"/>
              </a:rPr>
              <a:t>, am </a:t>
            </a:r>
            <a:r>
              <a:rPr lang="en-US" sz="1600" dirty="0" err="1" smtClean="0">
                <a:latin typeface="Times New Roman" pitchFamily="18" charset="0"/>
                <a:cs typeface="Times New Roman" pitchFamily="18" charset="0"/>
              </a:rPr>
              <a:t>discutat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asupra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detaliilor</a:t>
            </a:r>
            <a:r>
              <a:rPr lang="en-US" sz="1600" dirty="0" smtClean="0">
                <a:latin typeface="Times New Roman" pitchFamily="18" charset="0"/>
                <a:cs typeface="Times New Roman" pitchFamily="18" charset="0"/>
              </a:rPr>
              <a:t> legate de </a:t>
            </a:r>
            <a:r>
              <a:rPr lang="en-US" sz="1600" dirty="0" err="1" smtClean="0">
                <a:latin typeface="Times New Roman" pitchFamily="18" charset="0"/>
                <a:cs typeface="Times New Roman" pitchFamily="18" charset="0"/>
              </a:rPr>
              <a:t>costumație</a:t>
            </a:r>
            <a:r>
              <a:rPr lang="en-US" sz="1600" dirty="0" smtClean="0">
                <a:latin typeface="Times New Roman" pitchFamily="18" charset="0"/>
                <a:cs typeface="Times New Roman" pitchFamily="18" charset="0"/>
              </a:rPr>
              <a:t>, decor, loc de </a:t>
            </a:r>
            <a:r>
              <a:rPr lang="en-US" sz="1600" dirty="0" err="1" smtClean="0">
                <a:latin typeface="Times New Roman" pitchFamily="18" charset="0"/>
                <a:cs typeface="Times New Roman" pitchFamily="18" charset="0"/>
              </a:rPr>
              <a:t>organizare</a:t>
            </a:r>
            <a:r>
              <a:rPr lang="en-US" sz="1600" dirty="0" smtClean="0">
                <a:latin typeface="Times New Roman" pitchFamily="18" charset="0"/>
                <a:cs typeface="Times New Roman" pitchFamily="18" charset="0"/>
              </a:rPr>
              <a:t>, data - </a:t>
            </a:r>
            <a:r>
              <a:rPr lang="en-US" sz="1600" dirty="0" err="1" smtClean="0">
                <a:latin typeface="Times New Roman" pitchFamily="18" charset="0"/>
                <a:cs typeface="Times New Roman" pitchFamily="18" charset="0"/>
              </a:rPr>
              <a:t>toate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acestea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fiind</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stabilite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acord</a:t>
            </a:r>
            <a:r>
              <a:rPr lang="en-US" sz="1600" dirty="0" smtClean="0">
                <a:latin typeface="Times New Roman" pitchFamily="18" charset="0"/>
                <a:cs typeface="Times New Roman" pitchFamily="18" charset="0"/>
              </a:rPr>
              <a:t> cu </a:t>
            </a:r>
            <a:r>
              <a:rPr lang="en-US" sz="1600" dirty="0" err="1" smtClean="0">
                <a:latin typeface="Times New Roman" pitchFamily="18" charset="0"/>
                <a:cs typeface="Times New Roman" pitchFamily="18" charset="0"/>
              </a:rPr>
              <a:t>propunerile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părinților</a:t>
            </a:r>
            <a:r>
              <a:rPr lang="en-US" sz="16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-Am </a:t>
            </a:r>
            <a:r>
              <a:rPr lang="en-US" sz="1600" dirty="0" err="1" smtClean="0">
                <a:latin typeface="Times New Roman" pitchFamily="18" charset="0"/>
                <a:cs typeface="Times New Roman" pitchFamily="18" charset="0"/>
              </a:rPr>
              <a:t>adaptat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rolurile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pentru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fiecare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copil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parte. </a:t>
            </a:r>
            <a:endParaRPr lang="en-US" sz="1600" dirty="0" smtClean="0">
              <a:latin typeface="Times New Roman" pitchFamily="18" charset="0"/>
              <a:cs typeface="Times New Roman" pitchFamily="18" charset="0"/>
            </a:endParaRPr>
          </a:p>
          <a:p>
            <a:pPr algn="just">
              <a:buFontTx/>
              <a:buChar char="-"/>
            </a:pPr>
            <a:r>
              <a:rPr lang="en-US" sz="1600" dirty="0" smtClean="0">
                <a:latin typeface="Times New Roman" pitchFamily="18" charset="0"/>
                <a:cs typeface="Times New Roman" pitchFamily="18" charset="0"/>
              </a:rPr>
              <a:t>Am </a:t>
            </a:r>
            <a:r>
              <a:rPr lang="en-US" sz="1600" dirty="0" err="1" smtClean="0">
                <a:latin typeface="Times New Roman" pitchFamily="18" charset="0"/>
                <a:cs typeface="Times New Roman" pitchFamily="18" charset="0"/>
              </a:rPr>
              <a:t>avut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în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vedere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includerea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unor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conținuturi</a:t>
            </a:r>
            <a:r>
              <a:rPr lang="en-US" sz="1600" dirty="0" smtClean="0">
                <a:latin typeface="Times New Roman" pitchFamily="18" charset="0"/>
                <a:cs typeface="Times New Roman" pitchFamily="18" charset="0"/>
              </a:rPr>
              <a:t> care </a:t>
            </a:r>
            <a:r>
              <a:rPr lang="en-US" sz="1600" dirty="0" err="1" smtClean="0">
                <a:latin typeface="Times New Roman" pitchFamily="18" charset="0"/>
                <a:cs typeface="Times New Roman" pitchFamily="18" charset="0"/>
              </a:rPr>
              <a:t>să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sprijine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programul</a:t>
            </a:r>
            <a:r>
              <a:rPr lang="en-US" sz="1600" dirty="0" smtClean="0">
                <a:latin typeface="Times New Roman" pitchFamily="18" charset="0"/>
                <a:cs typeface="Times New Roman" pitchFamily="18" charset="0"/>
              </a:rPr>
              <a:t> de </a:t>
            </a:r>
            <a:r>
              <a:rPr lang="en-US" sz="1600" dirty="0" err="1" smtClean="0">
                <a:latin typeface="Times New Roman" pitchFamily="18" charset="0"/>
                <a:cs typeface="Times New Roman" pitchFamily="18" charset="0"/>
              </a:rPr>
              <a:t>serbare</a:t>
            </a:r>
            <a:r>
              <a:rPr lang="en-US" sz="1600" dirty="0" smtClean="0">
                <a:latin typeface="Times New Roman" pitchFamily="18" charset="0"/>
                <a:cs typeface="Times New Roman" pitchFamily="18" charset="0"/>
              </a:rPr>
              <a:t>.</a:t>
            </a:r>
          </a:p>
          <a:p>
            <a:pPr algn="just">
              <a:buFontTx/>
              <a:buChar char="-"/>
            </a:pPr>
            <a:endParaRPr lang="en-US" sz="1600" dirty="0" smtClean="0">
              <a:latin typeface="Times New Roman" pitchFamily="18" charset="0"/>
              <a:cs typeface="Times New Roman" pitchFamily="18" charset="0"/>
            </a:endParaRPr>
          </a:p>
          <a:p>
            <a:pPr algn="just">
              <a:buFontTx/>
              <a:buChar char="-"/>
            </a:pPr>
            <a:r>
              <a:rPr lang="ro-RO" sz="1600" dirty="0" smtClean="0">
                <a:latin typeface="Times New Roman" pitchFamily="18" charset="0"/>
                <a:cs typeface="Times New Roman" pitchFamily="18" charset="0"/>
              </a:rPr>
              <a:t>Serbarea a fost gândită ca un moment de relaxare cu Moș Craciun, copii și </a:t>
            </a:r>
            <a:r>
              <a:rPr lang="ro-RO" sz="1600" dirty="0" smtClean="0">
                <a:latin typeface="Times New Roman" pitchFamily="18" charset="0"/>
                <a:cs typeface="Times New Roman" pitchFamily="18" charset="0"/>
              </a:rPr>
              <a:t>mămici</a:t>
            </a:r>
            <a:r>
              <a:rPr lang="en-US" sz="1600" dirty="0" smtClean="0">
                <a:latin typeface="Times New Roman" pitchFamily="18" charset="0"/>
                <a:cs typeface="Times New Roman" pitchFamily="18" charset="0"/>
              </a:rPr>
              <a:t>.</a:t>
            </a:r>
            <a:r>
              <a:rPr lang="ro-RO"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In </a:t>
            </a:r>
            <a:r>
              <a:rPr lang="en-US" sz="1600" dirty="0" err="1" smtClean="0">
                <a:latin typeface="Times New Roman" pitchFamily="18" charset="0"/>
                <a:cs typeface="Times New Roman" pitchFamily="18" charset="0"/>
              </a:rPr>
              <a:t>timp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ce</a:t>
            </a:r>
            <a:r>
              <a:rPr lang="ro-RO" sz="1600" dirty="0" smtClean="0">
                <a:latin typeface="Times New Roman" pitchFamily="18" charset="0"/>
                <a:cs typeface="Times New Roman" pitchFamily="18" charset="0"/>
              </a:rPr>
              <a:t> </a:t>
            </a:r>
            <a:r>
              <a:rPr lang="ro-RO" sz="1600" dirty="0" smtClean="0">
                <a:latin typeface="Times New Roman" pitchFamily="18" charset="0"/>
                <a:cs typeface="Times New Roman" pitchFamily="18" charset="0"/>
              </a:rPr>
              <a:t>bunicii </a:t>
            </a:r>
            <a:r>
              <a:rPr lang="ro-RO" sz="1600" dirty="0" smtClean="0">
                <a:latin typeface="Times New Roman" pitchFamily="18" charset="0"/>
                <a:cs typeface="Times New Roman" pitchFamily="18" charset="0"/>
              </a:rPr>
              <a:t>și </a:t>
            </a:r>
            <a:r>
              <a:rPr lang="ro-RO" sz="1600" dirty="0" smtClean="0">
                <a:latin typeface="Times New Roman" pitchFamily="18" charset="0"/>
                <a:cs typeface="Times New Roman" pitchFamily="18" charset="0"/>
              </a:rPr>
              <a:t>tăticii au fost spectatori</a:t>
            </a:r>
            <a:r>
              <a:rPr lang="ro-RO"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buFontTx/>
              <a:buChar char="-"/>
            </a:pPr>
            <a:endParaRPr lang="en-US" sz="1600" dirty="0" smtClean="0">
              <a:latin typeface="Times New Roman" pitchFamily="18" charset="0"/>
              <a:cs typeface="Times New Roman" pitchFamily="18" charset="0"/>
            </a:endParaRPr>
          </a:p>
          <a:p>
            <a:pPr algn="just">
              <a:buFontTx/>
              <a:buChar char="-"/>
            </a:pPr>
            <a:r>
              <a:rPr lang="en-US" sz="1600" dirty="0" smtClean="0">
                <a:latin typeface="Times New Roman" pitchFamily="18" charset="0"/>
                <a:cs typeface="Times New Roman" pitchFamily="18" charset="0"/>
              </a:rPr>
              <a:t>I</a:t>
            </a:r>
            <a:r>
              <a:rPr lang="ro-RO" sz="1600" dirty="0" smtClean="0">
                <a:latin typeface="Times New Roman" pitchFamily="18" charset="0"/>
                <a:cs typeface="Times New Roman" pitchFamily="18" charset="0"/>
              </a:rPr>
              <a:t>ntervenția părinților</a:t>
            </a:r>
            <a:r>
              <a:rPr lang="en-US" sz="1600" dirty="0" smtClean="0">
                <a:latin typeface="Times New Roman" pitchFamily="18" charset="0"/>
                <a:cs typeface="Times New Roman" pitchFamily="18" charset="0"/>
              </a:rPr>
              <a:t>:</a:t>
            </a:r>
            <a:r>
              <a:rPr lang="ro-RO" sz="1600" dirty="0" smtClean="0">
                <a:latin typeface="Times New Roman" pitchFamily="18" charset="0"/>
                <a:cs typeface="Times New Roman" pitchFamily="18" charset="0"/>
              </a:rPr>
              <a:t> </a:t>
            </a:r>
            <a:r>
              <a:rPr lang="ro-RO" sz="1600" dirty="0" smtClean="0">
                <a:latin typeface="Times New Roman" pitchFamily="18" charset="0"/>
                <a:cs typeface="Times New Roman" pitchFamily="18" charset="0"/>
              </a:rPr>
              <a:t>să îmi scrie câteva rânduri despre copiii lor, cât mai personale, cu </a:t>
            </a:r>
            <a:r>
              <a:rPr lang="ro-RO" sz="1600" dirty="0" smtClean="0">
                <a:latin typeface="Times New Roman" pitchFamily="18" charset="0"/>
                <a:cs typeface="Times New Roman" pitchFamily="18" charset="0"/>
              </a:rPr>
              <a:t>detalii, </a:t>
            </a:r>
            <a:r>
              <a:rPr lang="ro-RO" sz="1600" dirty="0" smtClean="0">
                <a:latin typeface="Times New Roman" pitchFamily="18" charset="0"/>
                <a:cs typeface="Times New Roman" pitchFamily="18" charset="0"/>
              </a:rPr>
              <a:t>lucruri bune, dar și lucruri pe care ar dori să le schimbe la copiii </a:t>
            </a:r>
            <a:r>
              <a:rPr lang="ro-RO" sz="1600" dirty="0" smtClean="0">
                <a:latin typeface="Times New Roman" pitchFamily="18" charset="0"/>
                <a:cs typeface="Times New Roman" pitchFamily="18" charset="0"/>
              </a:rPr>
              <a:t>lor</a:t>
            </a:r>
            <a:r>
              <a:rPr lang="en-US" sz="1600" dirty="0" smtClean="0">
                <a:latin typeface="Times New Roman" pitchFamily="18" charset="0"/>
                <a:cs typeface="Times New Roman" pitchFamily="18" charset="0"/>
              </a:rPr>
              <a:t>.</a:t>
            </a:r>
          </a:p>
          <a:p>
            <a:pPr algn="just">
              <a:buFontTx/>
              <a:buChar char="-"/>
            </a:pPr>
            <a:endParaRPr lang="en-US" sz="1600" dirty="0" smtClean="0">
              <a:latin typeface="Times New Roman" pitchFamily="18" charset="0"/>
              <a:cs typeface="Times New Roman" pitchFamily="18" charset="0"/>
            </a:endParaRPr>
          </a:p>
          <a:p>
            <a:pPr algn="just">
              <a:buFontTx/>
              <a:buChar char="-"/>
            </a:pPr>
            <a:r>
              <a:rPr lang="en-US" sz="1600" dirty="0" smtClean="0">
                <a:latin typeface="Times New Roman" pitchFamily="18" charset="0"/>
                <a:cs typeface="Times New Roman" pitchFamily="18" charset="0"/>
              </a:rPr>
              <a:t>Mosul </a:t>
            </a:r>
            <a:r>
              <a:rPr lang="en-US" sz="1600" dirty="0" err="1" smtClean="0">
                <a:latin typeface="Times New Roman" pitchFamily="18" charset="0"/>
                <a:cs typeface="Times New Roman" pitchFamily="18" charset="0"/>
              </a:rPr>
              <a:t>citea</a:t>
            </a:r>
            <a:r>
              <a:rPr lang="en-US" sz="1600" dirty="0" smtClean="0">
                <a:latin typeface="Times New Roman" pitchFamily="18" charset="0"/>
                <a:cs typeface="Times New Roman" pitchFamily="18" charset="0"/>
              </a:rPr>
              <a:t> din </a:t>
            </a:r>
            <a:r>
              <a:rPr lang="en-US" sz="1600" dirty="0" err="1" smtClean="0">
                <a:latin typeface="Times New Roman" pitchFamily="18" charset="0"/>
                <a:cs typeface="Times New Roman" pitchFamily="18" charset="0"/>
              </a:rPr>
              <a:t>Cartea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Magica</a:t>
            </a:r>
            <a:r>
              <a:rPr lang="en-US" sz="1600" dirty="0" smtClean="0">
                <a:latin typeface="Times New Roman" pitchFamily="18" charset="0"/>
                <a:cs typeface="Times New Roman" pitchFamily="18" charset="0"/>
              </a:rPr>
              <a:t> exact </a:t>
            </a:r>
            <a:r>
              <a:rPr lang="en-US" sz="1600" dirty="0" err="1" smtClean="0">
                <a:latin typeface="Times New Roman" pitchFamily="18" charset="0"/>
                <a:cs typeface="Times New Roman" pitchFamily="18" charset="0"/>
              </a:rPr>
              <a:t>ceea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ce</a:t>
            </a:r>
            <a:r>
              <a:rPr lang="en-US" sz="1600" dirty="0" smtClean="0">
                <a:latin typeface="Times New Roman" pitchFamily="18" charset="0"/>
                <a:cs typeface="Times New Roman" pitchFamily="18" charset="0"/>
              </a:rPr>
              <a:t> au </a:t>
            </a:r>
            <a:r>
              <a:rPr lang="en-US" sz="1600" dirty="0" err="1" smtClean="0">
                <a:latin typeface="Times New Roman" pitchFamily="18" charset="0"/>
                <a:cs typeface="Times New Roman" pitchFamily="18" charset="0"/>
              </a:rPr>
              <a:t>scris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parintii</a:t>
            </a:r>
            <a:r>
              <a:rPr lang="ro-RO"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buFontTx/>
              <a:buChar char="-"/>
            </a:pPr>
            <a:r>
              <a:rPr lang="en-US" sz="1600" dirty="0" err="1" smtClean="0">
                <a:latin typeface="Times New Roman" pitchFamily="18" charset="0"/>
                <a:cs typeface="Times New Roman" pitchFamily="18" charset="0"/>
              </a:rPr>
              <a:t>Pentru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dinamica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serb</a:t>
            </a:r>
            <a:r>
              <a:rPr lang="ro-RO" sz="1600" dirty="0" smtClean="0">
                <a:latin typeface="Times New Roman" pitchFamily="18" charset="0"/>
                <a:cs typeface="Times New Roman" pitchFamily="18" charset="0"/>
              </a:rPr>
              <a:t>ă</a:t>
            </a:r>
            <a:r>
              <a:rPr lang="en-US" sz="1600" dirty="0" err="1" smtClean="0">
                <a:latin typeface="Times New Roman" pitchFamily="18" charset="0"/>
                <a:cs typeface="Times New Roman" pitchFamily="18" charset="0"/>
              </a:rPr>
              <a:t>rii</a:t>
            </a:r>
            <a:r>
              <a:rPr lang="en-US" sz="1600" dirty="0" smtClean="0">
                <a:latin typeface="Times New Roman" pitchFamily="18" charset="0"/>
                <a:cs typeface="Times New Roman" pitchFamily="18" charset="0"/>
              </a:rPr>
              <a:t>, Mo</a:t>
            </a:r>
            <a:r>
              <a:rPr lang="ro-RO" sz="1600" dirty="0" smtClean="0">
                <a:latin typeface="Times New Roman" pitchFamily="18" charset="0"/>
                <a:cs typeface="Times New Roman" pitchFamily="18" charset="0"/>
              </a:rPr>
              <a:t>ș</a:t>
            </a:r>
            <a:r>
              <a:rPr lang="en-US" sz="1600" dirty="0" err="1" smtClean="0">
                <a:latin typeface="Times New Roman" pitchFamily="18" charset="0"/>
                <a:cs typeface="Times New Roman" pitchFamily="18" charset="0"/>
              </a:rPr>
              <a:t>ul</a:t>
            </a:r>
            <a:r>
              <a:rPr lang="en-US" sz="1600" dirty="0" smtClean="0">
                <a:latin typeface="Times New Roman" pitchFamily="18" charset="0"/>
                <a:cs typeface="Times New Roman" pitchFamily="18" charset="0"/>
              </a:rPr>
              <a:t> le </a:t>
            </a:r>
            <a:r>
              <a:rPr lang="en-US" sz="1600" dirty="0" err="1" smtClean="0">
                <a:latin typeface="Times New Roman" pitchFamily="18" charset="0"/>
                <a:cs typeface="Times New Roman" pitchFamily="18" charset="0"/>
              </a:rPr>
              <a:t>cerea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copiilor</a:t>
            </a:r>
            <a:r>
              <a:rPr lang="en-US" sz="1600" dirty="0" smtClean="0">
                <a:latin typeface="Times New Roman" pitchFamily="18" charset="0"/>
                <a:cs typeface="Times New Roman" pitchFamily="18" charset="0"/>
              </a:rPr>
              <a:t> s</a:t>
            </a:r>
            <a:r>
              <a:rPr lang="ro-RO" sz="1600" dirty="0" smtClean="0">
                <a:latin typeface="Times New Roman" pitchFamily="18" charset="0"/>
                <a:cs typeface="Times New Roman" pitchFamily="18" charset="0"/>
              </a:rPr>
              <a:t>ă</a:t>
            </a:r>
            <a:r>
              <a:rPr lang="en-US" sz="1600" dirty="0" smtClean="0">
                <a:latin typeface="Times New Roman" pitchFamily="18" charset="0"/>
                <a:cs typeface="Times New Roman" pitchFamily="18" charset="0"/>
              </a:rPr>
              <a:t> c</a:t>
            </a:r>
            <a:r>
              <a:rPr lang="ro-RO" sz="1600" dirty="0" smtClean="0">
                <a:latin typeface="Times New Roman" pitchFamily="18" charset="0"/>
                <a:cs typeface="Times New Roman" pitchFamily="18" charset="0"/>
              </a:rPr>
              <a:t>â</a:t>
            </a:r>
            <a:r>
              <a:rPr lang="en-US" sz="1600" dirty="0" err="1" smtClean="0">
                <a:latin typeface="Times New Roman" pitchFamily="18" charset="0"/>
                <a:cs typeface="Times New Roman" pitchFamily="18" charset="0"/>
              </a:rPr>
              <a:t>nte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sau</a:t>
            </a:r>
            <a:r>
              <a:rPr lang="en-US" sz="1600" dirty="0" smtClean="0">
                <a:latin typeface="Times New Roman" pitchFamily="18" charset="0"/>
                <a:cs typeface="Times New Roman" pitchFamily="18" charset="0"/>
              </a:rPr>
              <a:t> s</a:t>
            </a:r>
            <a:r>
              <a:rPr lang="ro-RO" sz="1600" dirty="0" smtClean="0">
                <a:latin typeface="Times New Roman" pitchFamily="18" charset="0"/>
                <a:cs typeface="Times New Roman" pitchFamily="18" charset="0"/>
              </a:rPr>
              <a:t>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danseze</a:t>
            </a:r>
            <a:endParaRPr lang="en-US" sz="1600" dirty="0" smtClean="0">
              <a:latin typeface="Times New Roman" pitchFamily="18" charset="0"/>
              <a:cs typeface="Times New Roman" pitchFamily="18" charset="0"/>
            </a:endParaRPr>
          </a:p>
          <a:p>
            <a:pPr algn="just">
              <a:buFontTx/>
              <a:buChar char="-"/>
            </a:pPr>
            <a:r>
              <a:rPr lang="ro-RO" sz="1600" dirty="0" smtClean="0">
                <a:latin typeface="Times New Roman" pitchFamily="18" charset="0"/>
                <a:cs typeface="Times New Roman" pitchFamily="18" charset="0"/>
              </a:rPr>
              <a:t>Un moment emoționant pentru mămici a fost atunci când copiii au cântat </a:t>
            </a:r>
            <a:r>
              <a:rPr lang="ro-RO" sz="1600" i="1" dirty="0" smtClean="0">
                <a:latin typeface="Times New Roman" pitchFamily="18" charset="0"/>
                <a:cs typeface="Times New Roman" pitchFamily="18" charset="0"/>
              </a:rPr>
              <a:t>Iubește-mă mamă!</a:t>
            </a:r>
            <a:r>
              <a:rPr lang="ro-RO" sz="1600" dirty="0" smtClean="0">
                <a:latin typeface="Times New Roman" pitchFamily="18" charset="0"/>
                <a:cs typeface="Times New Roman" pitchFamily="18" charset="0"/>
              </a:rPr>
              <a:t>, au mângâiat mămicile, le-au </a:t>
            </a:r>
            <a:r>
              <a:rPr lang="ro-RO" sz="1600" dirty="0" smtClean="0">
                <a:latin typeface="Times New Roman" pitchFamily="18" charset="0"/>
                <a:cs typeface="Times New Roman" pitchFamily="18" charset="0"/>
              </a:rPr>
              <a:t>îmbrățișat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a:t>
            </a:r>
            <a:r>
              <a:rPr lang="ro-RO" sz="1600" dirty="0" smtClean="0">
                <a:latin typeface="Times New Roman" pitchFamily="18" charset="0"/>
                <a:cs typeface="Times New Roman" pitchFamily="18" charset="0"/>
              </a:rPr>
              <a:t> </a:t>
            </a:r>
            <a:r>
              <a:rPr lang="ro-RO" sz="1600" dirty="0" smtClean="0">
                <a:latin typeface="Times New Roman" pitchFamily="18" charset="0"/>
                <a:cs typeface="Times New Roman" pitchFamily="18" charset="0"/>
              </a:rPr>
              <a:t>le-au </a:t>
            </a:r>
            <a:r>
              <a:rPr lang="ro-RO" sz="1600" dirty="0" smtClean="0">
                <a:latin typeface="Times New Roman" pitchFamily="18" charset="0"/>
                <a:cs typeface="Times New Roman" pitchFamily="18" charset="0"/>
              </a:rPr>
              <a:t>pupat.</a:t>
            </a:r>
            <a:endParaRPr lang="en-US" sz="1600" dirty="0" smtClean="0">
              <a:latin typeface="Times New Roman" pitchFamily="18" charset="0"/>
              <a:cs typeface="Times New Roman" pitchFamily="18" charset="0"/>
            </a:endParaRPr>
          </a:p>
          <a:p>
            <a:pPr algn="just">
              <a:buFontTx/>
              <a:buChar char="-"/>
            </a:pPr>
            <a:r>
              <a:rPr lang="en-US" sz="1600" dirty="0" err="1" smtClean="0">
                <a:latin typeface="Times New Roman" pitchFamily="18" charset="0"/>
                <a:ea typeface="Times New Roman" pitchFamily="18" charset="0"/>
                <a:cs typeface="Times New Roman" pitchFamily="18" charset="0"/>
              </a:rPr>
              <a:t>Și</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Moș</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Crăciun</a:t>
            </a:r>
            <a:r>
              <a:rPr lang="en-US" sz="1600" dirty="0" smtClean="0">
                <a:latin typeface="Times New Roman" pitchFamily="18" charset="0"/>
                <a:ea typeface="Times New Roman" pitchFamily="18" charset="0"/>
                <a:cs typeface="Times New Roman" pitchFamily="18" charset="0"/>
              </a:rPr>
              <a:t> a </a:t>
            </a:r>
            <a:r>
              <a:rPr lang="en-US" sz="1600" dirty="0" err="1" smtClean="0">
                <a:latin typeface="Times New Roman" pitchFamily="18" charset="0"/>
                <a:ea typeface="Times New Roman" pitchFamily="18" charset="0"/>
                <a:cs typeface="Times New Roman" pitchFamily="18" charset="0"/>
              </a:rPr>
              <a:t>avut</a:t>
            </a:r>
            <a:r>
              <a:rPr lang="en-US" sz="1600" dirty="0" smtClean="0">
                <a:latin typeface="Times New Roman" pitchFamily="18" charset="0"/>
                <a:ea typeface="Times New Roman" pitchFamily="18" charset="0"/>
                <a:cs typeface="Times New Roman" pitchFamily="18" charset="0"/>
              </a:rPr>
              <a:t> o </a:t>
            </a:r>
            <a:r>
              <a:rPr lang="en-US" sz="1600" dirty="0" err="1" smtClean="0">
                <a:latin typeface="Times New Roman" pitchFamily="18" charset="0"/>
                <a:ea typeface="Times New Roman" pitchFamily="18" charset="0"/>
                <a:cs typeface="Times New Roman" pitchFamily="18" charset="0"/>
              </a:rPr>
              <a:t>surpriză</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pentru</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mămici</a:t>
            </a:r>
            <a:r>
              <a:rPr lang="en-US" sz="1600" dirty="0" smtClean="0">
                <a:latin typeface="Times New Roman" pitchFamily="18" charset="0"/>
                <a:ea typeface="Times New Roman" pitchFamily="18" charset="0"/>
                <a:cs typeface="Times New Roman" pitchFamily="18" charset="0"/>
              </a:rPr>
              <a:t>! (o </a:t>
            </a:r>
            <a:r>
              <a:rPr lang="en-US" sz="1600" dirty="0" err="1" smtClean="0">
                <a:latin typeface="Times New Roman" pitchFamily="18" charset="0"/>
                <a:ea typeface="Times New Roman" pitchFamily="18" charset="0"/>
                <a:cs typeface="Times New Roman" pitchFamily="18" charset="0"/>
              </a:rPr>
              <a:t>poza</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si</a:t>
            </a:r>
            <a:r>
              <a:rPr lang="en-US" sz="1600" dirty="0" smtClean="0">
                <a:latin typeface="Times New Roman" pitchFamily="18" charset="0"/>
                <a:ea typeface="Times New Roman" pitchFamily="18" charset="0"/>
                <a:cs typeface="Times New Roman" pitchFamily="18" charset="0"/>
              </a:rPr>
              <a:t> o diploma </a:t>
            </a:r>
            <a:r>
              <a:rPr lang="en-US" sz="1600" dirty="0" err="1" smtClean="0">
                <a:latin typeface="Times New Roman" pitchFamily="18" charset="0"/>
                <a:ea typeface="Times New Roman" pitchFamily="18" charset="0"/>
                <a:cs typeface="Times New Roman" pitchFamily="18" charset="0"/>
              </a:rPr>
              <a:t>pentru</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cei</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mai</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implica</a:t>
            </a:r>
            <a:r>
              <a:rPr lang="ro-RO" sz="1600" dirty="0" smtClean="0">
                <a:latin typeface="Times New Roman" pitchFamily="18" charset="0"/>
                <a:ea typeface="Times New Roman" pitchFamily="18" charset="0"/>
                <a:cs typeface="Times New Roman" pitchFamily="18" charset="0"/>
              </a:rPr>
              <a:t>ț</a:t>
            </a:r>
            <a:r>
              <a:rPr lang="en-US" sz="1600" dirty="0" err="1" smtClean="0">
                <a:latin typeface="Times New Roman" pitchFamily="18" charset="0"/>
                <a:ea typeface="Times New Roman" pitchFamily="18" charset="0"/>
                <a:cs typeface="Times New Roman" pitchFamily="18" charset="0"/>
              </a:rPr>
              <a:t>i</a:t>
            </a:r>
            <a:r>
              <a:rPr lang="en-US" sz="1600" dirty="0" smtClean="0">
                <a:latin typeface="Times New Roman" pitchFamily="18" charset="0"/>
                <a:ea typeface="Times New Roman" pitchFamily="18" charset="0"/>
                <a:cs typeface="Times New Roman" pitchFamily="18" charset="0"/>
              </a:rPr>
              <a:t> p</a:t>
            </a:r>
            <a:r>
              <a:rPr lang="ro-RO" sz="1600" dirty="0" smtClean="0">
                <a:latin typeface="Times New Roman" pitchFamily="18" charset="0"/>
                <a:ea typeface="Times New Roman" pitchFamily="18" charset="0"/>
                <a:cs typeface="Times New Roman" pitchFamily="18" charset="0"/>
              </a:rPr>
              <a:t>ă</a:t>
            </a:r>
            <a:r>
              <a:rPr lang="en-US" sz="1600" dirty="0" err="1" smtClean="0">
                <a:latin typeface="Times New Roman" pitchFamily="18" charset="0"/>
                <a:ea typeface="Times New Roman" pitchFamily="18" charset="0"/>
                <a:cs typeface="Times New Roman" pitchFamily="18" charset="0"/>
              </a:rPr>
              <a:t>rin</a:t>
            </a:r>
            <a:r>
              <a:rPr lang="ro-RO" sz="1600" dirty="0" smtClean="0">
                <a:latin typeface="Times New Roman" pitchFamily="18" charset="0"/>
                <a:ea typeface="Times New Roman" pitchFamily="18" charset="0"/>
                <a:cs typeface="Times New Roman" pitchFamily="18" charset="0"/>
              </a:rPr>
              <a:t>ț</a:t>
            </a:r>
            <a:r>
              <a:rPr lang="en-US" sz="1600" dirty="0" err="1" smtClean="0">
                <a:latin typeface="Times New Roman" pitchFamily="18" charset="0"/>
                <a:ea typeface="Times New Roman" pitchFamily="18" charset="0"/>
                <a:cs typeface="Times New Roman" pitchFamily="18" charset="0"/>
              </a:rPr>
              <a:t>i</a:t>
            </a:r>
            <a:r>
              <a:rPr lang="en-US" sz="1600" dirty="0" smtClean="0">
                <a:latin typeface="Times New Roman" pitchFamily="18" charset="0"/>
                <a:ea typeface="Times New Roman" pitchFamily="18" charset="0"/>
                <a:cs typeface="Times New Roman" pitchFamily="18" charset="0"/>
              </a:rPr>
              <a:t>)</a:t>
            </a:r>
          </a:p>
          <a:p>
            <a:pPr lvl="0" algn="just">
              <a:buFontTx/>
              <a:buChar char="-"/>
            </a:pPr>
            <a:r>
              <a:rPr lang="ro-RO" sz="1600" dirty="0" smtClean="0">
                <a:latin typeface="Times New Roman" pitchFamily="18" charset="0"/>
                <a:ea typeface="Times New Roman" pitchFamily="18" charset="0"/>
                <a:cs typeface="Times New Roman" pitchFamily="18" charset="0"/>
              </a:rPr>
              <a:t>A fost o serbare diferită de celelalte, cu o mare încărcatură emoțională pentru toată lumea, cu o implicare majoră din partea părinților. Părinții au fost foarte încântați de tot spectacolul și de atmosfera creată.</a:t>
            </a:r>
          </a:p>
          <a:p>
            <a:pPr algn="just">
              <a:buFontTx/>
              <a:buChar char="-"/>
            </a:pP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304800" y="685800"/>
            <a:ext cx="7696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r>
              <a:rPr lang="en-US" sz="1600" dirty="0" smtClean="0">
                <a:latin typeface="Times New Roman" pitchFamily="18" charset="0"/>
                <a:ea typeface="Times New Roman" pitchFamily="18" charset="0"/>
                <a:cs typeface="Times New Roman" pitchFamily="18" charset="0"/>
              </a:rPr>
              <a:t>	La </a:t>
            </a:r>
            <a:r>
              <a:rPr lang="en-US" sz="1600" dirty="0" err="1" smtClean="0">
                <a:latin typeface="Times New Roman" pitchFamily="18" charset="0"/>
                <a:ea typeface="Times New Roman" pitchFamily="18" charset="0"/>
                <a:cs typeface="Times New Roman" pitchFamily="18" charset="0"/>
              </a:rPr>
              <a:t>cea</a:t>
            </a:r>
            <a:r>
              <a:rPr lang="en-US" sz="1600" dirty="0" smtClean="0">
                <a:latin typeface="Times New Roman" pitchFamily="18" charset="0"/>
                <a:ea typeface="Times New Roman" pitchFamily="18" charset="0"/>
                <a:cs typeface="Times New Roman" pitchFamily="18" charset="0"/>
              </a:rPr>
              <a:t> de-a </a:t>
            </a:r>
            <a:r>
              <a:rPr lang="en-US" sz="1600" dirty="0" err="1" smtClean="0">
                <a:latin typeface="Times New Roman" pitchFamily="18" charset="0"/>
                <a:ea typeface="Times New Roman" pitchFamily="18" charset="0"/>
                <a:cs typeface="Times New Roman" pitchFamily="18" charset="0"/>
              </a:rPr>
              <a:t>doua</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serbare</a:t>
            </a:r>
            <a:r>
              <a:rPr lang="en-US" sz="1600" dirty="0" smtClean="0">
                <a:latin typeface="Times New Roman" pitchFamily="18" charset="0"/>
                <a:ea typeface="Times New Roman" pitchFamily="18" charset="0"/>
                <a:cs typeface="Times New Roman" pitchFamily="18" charset="0"/>
              </a:rPr>
              <a:t>, </a:t>
            </a:r>
            <a:r>
              <a:rPr lang="en-US" sz="1600" dirty="0" smtClean="0">
                <a:latin typeface="Times New Roman" pitchFamily="18" charset="0"/>
                <a:ea typeface="Times New Roman" pitchFamily="18" charset="0"/>
                <a:cs typeface="Times New Roman" pitchFamily="18" charset="0"/>
              </a:rPr>
              <a:t>p</a:t>
            </a:r>
            <a:r>
              <a:rPr lang="ro-RO" sz="1600" dirty="0" smtClean="0">
                <a:latin typeface="Times New Roman" pitchFamily="18" charset="0"/>
                <a:ea typeface="Times New Roman" pitchFamily="18" charset="0"/>
                <a:cs typeface="Times New Roman" pitchFamily="18" charset="0"/>
              </a:rPr>
              <a:t>e </a:t>
            </a:r>
            <a:r>
              <a:rPr lang="ro-RO" sz="1600" dirty="0" smtClean="0">
                <a:latin typeface="Times New Roman" pitchFamily="18" charset="0"/>
                <a:ea typeface="Times New Roman" pitchFamily="18" charset="0"/>
                <a:cs typeface="Times New Roman" pitchFamily="18" charset="0"/>
              </a:rPr>
              <a:t>scăunelele părinților erau așezate plușurile aduse de copii de acasă. Preșcolarii au spus poeziile uitandu-se la jucăria preferată, imaginându-și că acolo este mami și tati</a:t>
            </a:r>
            <a:r>
              <a:rPr lang="ro-RO" sz="1600" dirty="0" smtClean="0">
                <a:latin typeface="Times New Roman" pitchFamily="18" charset="0"/>
                <a:ea typeface="Times New Roman" pitchFamily="18" charset="0"/>
                <a:cs typeface="Times New Roman" pitchFamily="18" charset="0"/>
              </a:rPr>
              <a:t>.</a:t>
            </a:r>
            <a:endParaRPr lang="en-US" sz="1600" dirty="0" smtClean="0">
              <a:latin typeface="Times New Roman" pitchFamily="18" charset="0"/>
              <a:ea typeface="Times New Roman" pitchFamily="18" charset="0"/>
              <a:cs typeface="Times New Roman" pitchFamily="18" charset="0"/>
            </a:endParaRPr>
          </a:p>
          <a:p>
            <a:pPr lvl="0"/>
            <a:r>
              <a:rPr lang="en-US" sz="1600" dirty="0" smtClean="0">
                <a:latin typeface="Times New Roman" pitchFamily="18" charset="0"/>
                <a:ea typeface="Times New Roman" pitchFamily="18" charset="0"/>
                <a:cs typeface="Times New Roman" pitchFamily="18" charset="0"/>
              </a:rPr>
              <a:t>	</a:t>
            </a:r>
            <a:r>
              <a:rPr lang="ro-RO" sz="1600" dirty="0" smtClean="0">
                <a:latin typeface="Times New Roman" pitchFamily="18" charset="0"/>
                <a:ea typeface="Times New Roman" pitchFamily="18" charset="0"/>
                <a:cs typeface="Times New Roman" pitchFamily="18" charset="0"/>
              </a:rPr>
              <a:t> Deși </a:t>
            </a:r>
            <a:r>
              <a:rPr lang="ro-RO" sz="1600" dirty="0" smtClean="0">
                <a:latin typeface="Times New Roman" pitchFamily="18" charset="0"/>
                <a:ea typeface="Times New Roman" pitchFamily="18" charset="0"/>
                <a:cs typeface="Times New Roman" pitchFamily="18" charset="0"/>
              </a:rPr>
              <a:t>a fost un moment trist în sine, copiii au reușit să facă o atmosferă frumoasă, s-au distrat și au petrecut după serbare la carnavalul personajelor.  Părinții au primit filmulețe cu tot spectacolul și distracția de după serbare</a:t>
            </a:r>
            <a:r>
              <a:rPr lang="ro-RO" sz="1600" dirty="0" smtClean="0">
                <a:latin typeface="Times New Roman" pitchFamily="18" charset="0"/>
                <a:ea typeface="Times New Roman" pitchFamily="18" charset="0"/>
                <a:cs typeface="Times New Roman" pitchFamily="18" charset="0"/>
              </a:rPr>
              <a:t>.</a:t>
            </a:r>
            <a:endParaRPr lang="en-US" sz="1600" dirty="0" smtClean="0">
              <a:latin typeface="Times New Roman" pitchFamily="18" charset="0"/>
              <a:ea typeface="Times New Roman" pitchFamily="18" charset="0"/>
              <a:cs typeface="Times New Roman" pitchFamily="18" charset="0"/>
            </a:endParaRPr>
          </a:p>
          <a:p>
            <a:pPr lvl="0"/>
            <a:endParaRPr lang="ro-RO" sz="1600" dirty="0" smtClean="0">
              <a:latin typeface="Times New Roman" pitchFamily="18" charset="0"/>
              <a:cs typeface="Times New Roman" pitchFamily="18" charset="0"/>
            </a:endParaRPr>
          </a:p>
          <a:p>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Comparând </a:t>
            </a:r>
            <a:r>
              <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cele două serbări pot remarca faptul că în cea de-a doua,  părinții nu și-au mai dat interesul să îi îmbrace frumos sau să achiziționeze costum pentru carnaval. Unii chiar au lipsit în ziua respectivă, fără să își motiveze absența. Părinții au fost încântați de filmări, de poze , dar impactul nu a fost același ca la o serbare normală. </a:t>
            </a:r>
            <a:endParaRPr kumimoji="0" lang="ro-RO"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r>
              <a:rPr lang="en-US" sz="1600" dirty="0" smtClean="0">
                <a:latin typeface="Times New Roman" pitchFamily="18" charset="0"/>
                <a:ea typeface="Times New Roman" pitchFamily="18" charset="0"/>
                <a:cs typeface="Times New Roman" pitchFamily="18" charset="0"/>
              </a:rPr>
              <a:t>	</a:t>
            </a:r>
            <a:r>
              <a:rPr kumimoji="0" lang="ro-RO" sz="1600" b="0" i="0" u="none" strike="noStrike" cap="none" normalizeH="0" baseline="0" dirty="0" smtClean="0">
                <a:ln>
                  <a:noFill/>
                </a:ln>
                <a:solidFill>
                  <a:srgbClr val="101010"/>
                </a:solidFill>
                <a:effectLst/>
                <a:latin typeface="Times New Roman" pitchFamily="18" charset="0"/>
                <a:ea typeface="Times New Roman" pitchFamily="18" charset="0"/>
                <a:cs typeface="Times New Roman" pitchFamily="18" charset="0"/>
              </a:rPr>
              <a:t>Prin </a:t>
            </a:r>
            <a:r>
              <a:rPr kumimoji="0" lang="ro-RO" sz="1600" b="0" i="0" u="none" strike="noStrike" cap="none" normalizeH="0" baseline="0" dirty="0" smtClean="0">
                <a:ln>
                  <a:noFill/>
                </a:ln>
                <a:solidFill>
                  <a:srgbClr val="101010"/>
                </a:solidFill>
                <a:effectLst/>
                <a:latin typeface="Times New Roman" pitchFamily="18" charset="0"/>
                <a:ea typeface="Times New Roman" pitchFamily="18" charset="0"/>
                <a:cs typeface="Times New Roman" pitchFamily="18" charset="0"/>
              </a:rPr>
              <a:t>participarea părinţilor la serbările şcolare, copilul va simţi că părinţii îi sunt aproape, că îi apreciază munca, că se bucură împreună cu </a:t>
            </a:r>
            <a:r>
              <a:rPr kumimoji="0" lang="ro-RO" sz="1600" b="0" i="0" u="none" strike="noStrike" cap="none" normalizeH="0" baseline="0" dirty="0" smtClean="0">
                <a:ln>
                  <a:noFill/>
                </a:ln>
                <a:solidFill>
                  <a:srgbClr val="101010"/>
                </a:solidFill>
                <a:effectLst/>
                <a:latin typeface="Times New Roman" pitchFamily="18" charset="0"/>
                <a:ea typeface="Times New Roman" pitchFamily="18" charset="0"/>
                <a:cs typeface="Times New Roman" pitchFamily="18" charset="0"/>
              </a:rPr>
              <a:t>el.</a:t>
            </a:r>
            <a:r>
              <a:rPr kumimoji="0" lang="ro-RO" sz="1600" b="0" i="0" u="none" strike="noStrike" cap="none" normalizeH="0" baseline="0" dirty="0" smtClean="0">
                <a:ln>
                  <a:noFill/>
                </a:ln>
                <a:solidFill>
                  <a:srgbClr val="101010"/>
                </a:solidFill>
                <a:effectLst/>
                <a:latin typeface="Times New Roman" pitchFamily="18" charset="0"/>
                <a:ea typeface="Times New Roman" pitchFamily="18" charset="0"/>
                <a:cs typeface="Times New Roman" pitchFamily="18" charset="0"/>
              </a:rPr>
              <a:t> </a:t>
            </a:r>
            <a:endParaRPr kumimoji="0" lang="ro-RO" sz="1600" b="0" i="0" u="none" strike="noStrike" cap="none" normalizeH="0" baseline="0" dirty="0" smtClean="0">
              <a:ln>
                <a:noFill/>
              </a:ln>
              <a:solidFill>
                <a:srgbClr val="101010"/>
              </a:solidFill>
              <a:effectLst/>
              <a:latin typeface="Times New Roman" pitchFamily="18" charset="0"/>
              <a:ea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ro-RO" sz="1600" dirty="0" smtClean="0">
                <a:latin typeface="Times New Roman" pitchFamily="18" charset="0"/>
                <a:cs typeface="Times New Roman" pitchFamily="18" charset="0"/>
              </a:rPr>
              <a:t>	Familia trebuie încurajată să se implice în activitățile instructiv-educative. Succesul </a:t>
            </a:r>
            <a:r>
              <a:rPr lang="ro-RO" sz="1600" i="1" dirty="0" smtClean="0">
                <a:latin typeface="Times New Roman" pitchFamily="18" charset="0"/>
                <a:cs typeface="Times New Roman" pitchFamily="18" charset="0"/>
              </a:rPr>
              <a:t>preșcolarului</a:t>
            </a:r>
            <a:r>
              <a:rPr lang="ro-RO" sz="1600" dirty="0" smtClean="0">
                <a:latin typeface="Times New Roman" pitchFamily="18" charset="0"/>
                <a:cs typeface="Times New Roman" pitchFamily="18" charset="0"/>
              </a:rPr>
              <a:t>, se bazeză pe strânsa colaborare și comunicare cu familia. Crearea unei atmosfere de încredere reciprocă, bazată pe comunicare sinceră, necesită respectul mutual care survine în timp. </a:t>
            </a:r>
          </a:p>
          <a:p>
            <a:r>
              <a:rPr lang="ro-RO"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Educatoarele</a:t>
            </a:r>
            <a:r>
              <a:rPr lang="en-US" sz="1600" dirty="0" smtClean="0">
                <a:latin typeface="Times New Roman" pitchFamily="18" charset="0"/>
                <a:ea typeface="Times New Roman" pitchFamily="18" charset="0"/>
                <a:cs typeface="Times New Roman" pitchFamily="18" charset="0"/>
              </a:rPr>
              <a:t> au </a:t>
            </a:r>
            <a:r>
              <a:rPr lang="en-US" sz="1600" dirty="0" err="1" smtClean="0">
                <a:latin typeface="Times New Roman" pitchFamily="18" charset="0"/>
                <a:ea typeface="Times New Roman" pitchFamily="18" charset="0"/>
                <a:cs typeface="Times New Roman" pitchFamily="18" charset="0"/>
              </a:rPr>
              <a:t>nevoie</a:t>
            </a:r>
            <a:r>
              <a:rPr lang="en-US" sz="1600" dirty="0" smtClean="0">
                <a:latin typeface="Times New Roman" pitchFamily="18" charset="0"/>
                <a:ea typeface="Times New Roman" pitchFamily="18" charset="0"/>
                <a:cs typeface="Times New Roman" pitchFamily="18" charset="0"/>
              </a:rPr>
              <a:t> de </a:t>
            </a:r>
            <a:r>
              <a:rPr lang="en-US" sz="1600" dirty="0" err="1" smtClean="0">
                <a:latin typeface="Times New Roman" pitchFamily="18" charset="0"/>
                <a:ea typeface="Times New Roman" pitchFamily="18" charset="0"/>
                <a:cs typeface="Times New Roman" pitchFamily="18" charset="0"/>
              </a:rPr>
              <a:t>susținerea</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familiei</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Prin</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implicarea</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părinților</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în</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viața</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grădiniței</a:t>
            </a:r>
            <a:r>
              <a:rPr lang="en-US" sz="1600" dirty="0" smtClean="0">
                <a:latin typeface="Times New Roman" pitchFamily="18" charset="0"/>
                <a:ea typeface="Times New Roman" pitchFamily="18" charset="0"/>
                <a:cs typeface="Times New Roman" pitchFamily="18" charset="0"/>
              </a:rPr>
              <a:t> se </a:t>
            </a:r>
            <a:r>
              <a:rPr lang="en-US" sz="1600" dirty="0" err="1" smtClean="0">
                <a:latin typeface="Times New Roman" pitchFamily="18" charset="0"/>
                <a:ea typeface="Times New Roman" pitchFamily="18" charset="0"/>
                <a:cs typeface="Times New Roman" pitchFamily="18" charset="0"/>
              </a:rPr>
              <a:t>poate</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îmbunătăți</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calitatea</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procesului</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educațional</a:t>
            </a:r>
            <a:r>
              <a:rPr lang="en-US" sz="1600" dirty="0" smtClean="0">
                <a:latin typeface="Times New Roman" pitchFamily="18" charset="0"/>
                <a:ea typeface="Times New Roman" pitchFamily="18" charset="0"/>
                <a:cs typeface="Times New Roman" pitchFamily="18" charset="0"/>
              </a:rPr>
              <a:t>, </a:t>
            </a:r>
            <a:r>
              <a:rPr lang="en-US" sz="1600" dirty="0" err="1" smtClean="0">
                <a:latin typeface="Times New Roman" pitchFamily="18" charset="0"/>
                <a:ea typeface="Times New Roman" pitchFamily="18" charset="0"/>
                <a:cs typeface="Times New Roman" pitchFamily="18" charset="0"/>
              </a:rPr>
              <a:t>în</a:t>
            </a:r>
            <a:r>
              <a:rPr lang="en-US" sz="1600" dirty="0" smtClean="0">
                <a:latin typeface="Times New Roman" pitchFamily="18" charset="0"/>
                <a:ea typeface="Times New Roman" pitchFamily="18" charset="0"/>
                <a:cs typeface="Times New Roman" pitchFamily="18" charset="0"/>
              </a:rPr>
              <a:t> general.</a:t>
            </a:r>
            <a:endParaRPr lang="ro-RO" sz="1600" dirty="0" smtClean="0">
              <a:latin typeface="Times New Roman" pitchFamily="18" charset="0"/>
              <a:cs typeface="Times New Roman" pitchFamily="18" charset="0"/>
            </a:endParaRPr>
          </a:p>
          <a:p>
            <a:endParaRPr kumimoji="0" lang="ro-RO" sz="1600" b="0" i="0" u="none" strike="noStrike" cap="none" normalizeH="0" baseline="0" dirty="0" smtClean="0">
              <a:ln>
                <a:noFill/>
              </a:ln>
              <a:solidFill>
                <a:schemeClr val="tx1"/>
              </a:solidFill>
              <a:effectLst/>
              <a:latin typeface="Times New Roman" pitchFamily="18" charset="0"/>
              <a:cs typeface="Times New Roman" pitchFamily="18" charset="0"/>
            </a:endParaRPr>
          </a:p>
          <a:p>
            <a:endParaRPr kumimoji="0" lang="ro-RO"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762000" y="228600"/>
            <a:ext cx="6858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Lst>
            </a:pPr>
            <a:endParaRPr kumimoji="0" lang="ro-RO"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endParaRPr lang="ro-RO" sz="12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539750" algn="l"/>
              </a:tabLst>
            </a:pPr>
            <a:r>
              <a:rPr kumimoji="0" lang="ro-RO"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Microcercetarea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psihopedagogică</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față</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și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atins</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toate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obiectivele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Ipotezele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cercetării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au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fost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validate,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astfel</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încât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au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fost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stabilite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normele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metodologice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organizare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serbărilor</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tematice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în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grădiniță</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resursele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timp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resursele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de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spațiu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și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importanța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implicării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părinților</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în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educația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preșcolarului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în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general,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și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în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desfășurarea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serbărilor</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în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special.</a:t>
            </a:r>
            <a:r>
              <a:rPr lang="ro-RO" dirty="0" smtClean="0">
                <a:latin typeface="Times New Roman" pitchFamily="18" charset="0"/>
                <a:cs typeface="Times New Roman" pitchFamily="18" charset="0"/>
              </a:rPr>
              <a:t> </a:t>
            </a:r>
          </a:p>
          <a:p>
            <a:pPr algn="just"/>
            <a:r>
              <a:rPr lang="ro-RO" dirty="0" smtClean="0">
                <a:latin typeface="Times New Roman" pitchFamily="18" charset="0"/>
                <a:cs typeface="Times New Roman" pitchFamily="18" charset="0"/>
              </a:rPr>
              <a:t>	Copilul nu este o materie de modelat, ci o personalitate în devenire care se poate constitui ca partener al propriei sale formări. Acest lucru va depinde de modul în care familia și grădiniţa îi vor oferi ocazii de dezvoltare, condiţiile experimentării acţionale şi motivate, precum şi condiţiile socializării acestuia.</a:t>
            </a:r>
            <a:endParaRPr lang="en-US" dirty="0" smtClean="0">
              <a:latin typeface="Times New Roman" pitchFamily="18" charset="0"/>
              <a:cs typeface="Times New Roman" pitchFamily="18" charset="0"/>
            </a:endParaRPr>
          </a:p>
          <a:p>
            <a:pPr algn="just"/>
            <a:r>
              <a:rPr lang="ro-RO" dirty="0" smtClean="0">
                <a:latin typeface="Times New Roman" pitchFamily="18" charset="0"/>
                <a:cs typeface="Times New Roman" pitchFamily="18" charset="0"/>
              </a:rPr>
              <a:t>	În concluzie, putem spune că, serbarea tematică este o activitate extrașcolară și extracurriculară cu importante valențe formative și cu un impact deosebit asupra dezvoltării personalității preșcolarului și că relația </a:t>
            </a:r>
            <a:r>
              <a:rPr lang="en-US" dirty="0" err="1" smtClean="0">
                <a:latin typeface="Times New Roman" pitchFamily="18" charset="0"/>
                <a:cs typeface="Times New Roman" pitchFamily="18" charset="0"/>
              </a:rPr>
              <a:t>copil</a:t>
            </a:r>
            <a:r>
              <a:rPr lang="ro-RO" dirty="0" smtClean="0">
                <a:latin typeface="Times New Roman" pitchFamily="18" charset="0"/>
                <a:cs typeface="Times New Roman" pitchFamily="18" charset="0"/>
              </a:rPr>
              <a:t>-profesor-părinte</a:t>
            </a:r>
            <a:r>
              <a:rPr lang="ro-RO" dirty="0" smtClean="0">
                <a:latin typeface="Times New Roman" pitchFamily="18" charset="0"/>
                <a:cs typeface="Times New Roman" pitchFamily="18" charset="0"/>
              </a:rPr>
              <a:t>, are un rol deosebit în educaţie, colaborarea  dintre aceşti trei factori contribuind la atingerea finalităţii educaţiei - formarea, dezvoltarea şi modelarea personalităţii elevului.</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477000" cy="609600"/>
          </a:xfrm>
        </p:spPr>
        <p:txBody>
          <a:bodyPr>
            <a:normAutofit fontScale="90000"/>
          </a:bodyPr>
          <a:lstStyle/>
          <a:p>
            <a:r>
              <a:rPr lang="ro-RO" i="1" dirty="0" smtClean="0"/>
              <a:t>                ZIUA </a:t>
            </a:r>
            <a:r>
              <a:rPr lang="ro-RO" i="1" dirty="0"/>
              <a:t>ROMÂNIEI – 1 DECEMBRIE 2019</a:t>
            </a:r>
            <a:r>
              <a:t/>
            </a:r>
            <a:br/>
            <a:endParaRPr lang="en-US" dirty="0"/>
          </a:p>
        </p:txBody>
      </p:sp>
      <p:pic>
        <p:nvPicPr>
          <p:cNvPr id="5" name="Content Placeholder 4" descr="0841367d-cd5f-4194-a5d8-246190a2611d.jfif"/>
          <p:cNvPicPr>
            <a:picLocks noGrp="1" noChangeAspect="1"/>
          </p:cNvPicPr>
          <p:nvPr>
            <p:ph sz="half" idx="1"/>
          </p:nvPr>
        </p:nvPicPr>
        <p:blipFill>
          <a:blip r:embed="rId2"/>
          <a:stretch>
            <a:fillRect/>
          </a:stretch>
        </p:blipFill>
        <p:spPr>
          <a:xfrm>
            <a:off x="1600199" y="1295400"/>
            <a:ext cx="5844325" cy="5210176"/>
          </a:xfrm>
        </p:spPr>
      </p:pic>
      <p:sp>
        <p:nvSpPr>
          <p:cNvPr id="4" name="Text Placeholder 3"/>
          <p:cNvSpPr>
            <a:spLocks noGrp="1"/>
          </p:cNvSpPr>
          <p:nvPr>
            <p:ph type="body" idx="2"/>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lstStyle/>
          <a:p>
            <a:r>
              <a:rPr lang="ro-RO" sz="4000" dirty="0" smtClean="0"/>
              <a:t>ARGUMENT</a:t>
            </a:r>
            <a:endParaRPr lang="en-US" dirty="0"/>
          </a:p>
        </p:txBody>
      </p:sp>
      <p:sp>
        <p:nvSpPr>
          <p:cNvPr id="3" name="Content Placeholder 2"/>
          <p:cNvSpPr txBox="1">
            <a:spLocks/>
          </p:cNvSpPr>
          <p:nvPr/>
        </p:nvSpPr>
        <p:spPr>
          <a:xfrm>
            <a:off x="457200" y="1609416"/>
            <a:ext cx="7239000" cy="4846320"/>
          </a:xfrm>
          <a:prstGeom prst="rect">
            <a:avLst/>
          </a:prstGeom>
        </p:spPr>
        <p:txBody>
          <a:bodyPr>
            <a:normAutofit/>
          </a:bodyPr>
          <a:lstStyle/>
          <a:p>
            <a:pPr marL="274320" marR="0" lvl="0" indent="-274320" defTabSz="914400" rtl="0" eaLnBrk="1" fontAlgn="auto" latinLnBrk="0" hangingPunct="1">
              <a:lnSpc>
                <a:spcPct val="100000"/>
              </a:lnSpc>
              <a:spcBef>
                <a:spcPts val="600"/>
              </a:spcBef>
              <a:spcAft>
                <a:spcPts val="0"/>
              </a:spcAft>
              <a:buClr>
                <a:schemeClr val="tx2"/>
              </a:buClr>
              <a:buSzPct val="73000"/>
              <a:buFont typeface="Wingdings" pitchFamily="2" charset="2"/>
              <a:buChar char="v"/>
              <a:tabLst/>
              <a:defRPr/>
            </a:pPr>
            <a:r>
              <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Serbarea </a:t>
            </a:r>
            <a:r>
              <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este întotdeauna o mare bucurie în viața copiilor. Momentele de intensă trăire, aplaudate cu căldură de părinți,  nasc în sufletul copiilor aspirația la armonie și bucurie ce va contribui la dezvoltarea </a:t>
            </a:r>
            <a:r>
              <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personalității.</a:t>
            </a:r>
            <a:endParaRPr kumimoji="0" lang="en-US"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defTabSz="914400" rtl="0" eaLnBrk="1" fontAlgn="auto" latinLnBrk="0" hangingPunct="1">
              <a:lnSpc>
                <a:spcPct val="100000"/>
              </a:lnSpc>
              <a:spcBef>
                <a:spcPts val="600"/>
              </a:spcBef>
              <a:spcAft>
                <a:spcPts val="0"/>
              </a:spcAft>
              <a:buClr>
                <a:schemeClr val="tx2"/>
              </a:buClr>
              <a:buSzPct val="73000"/>
              <a:tabLst/>
              <a:defRPr/>
            </a:pPr>
            <a:endParaRPr kumimoji="0" lang="en-US"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defTabSz="914400" rtl="0" eaLnBrk="1" fontAlgn="auto" latinLnBrk="0" hangingPunct="1">
              <a:lnSpc>
                <a:spcPct val="100000"/>
              </a:lnSpc>
              <a:spcBef>
                <a:spcPts val="600"/>
              </a:spcBef>
              <a:spcAft>
                <a:spcPts val="0"/>
              </a:spcAft>
              <a:buClr>
                <a:schemeClr val="tx2"/>
              </a:buClr>
              <a:buSzPct val="73000"/>
              <a:buFont typeface="Wingdings" pitchFamily="2" charset="2"/>
              <a:buChar char="v"/>
              <a:tabLst/>
              <a:defRPr/>
            </a:pPr>
            <a:r>
              <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Orice </a:t>
            </a:r>
            <a:r>
              <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serbare şcolară este o sărbătoare, atât pentru copii cât şi pentru educatorii lor şi, nu în ultimul rând, pentru părinţii </a:t>
            </a:r>
            <a:r>
              <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copiilor</a:t>
            </a:r>
            <a:r>
              <a:rPr kumimoji="0" lang="en-US"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74320" marR="0" lvl="0" indent="-274320" defTabSz="914400" rtl="0" eaLnBrk="1" fontAlgn="auto" latinLnBrk="0" hangingPunct="1">
              <a:lnSpc>
                <a:spcPct val="100000"/>
              </a:lnSpc>
              <a:spcBef>
                <a:spcPts val="600"/>
              </a:spcBef>
              <a:spcAft>
                <a:spcPts val="0"/>
              </a:spcAft>
              <a:buClr>
                <a:schemeClr val="tx2"/>
              </a:buClr>
              <a:buSzPct val="73000"/>
              <a:tabLst/>
              <a:defRPr/>
            </a:pPr>
            <a:endPar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Lucrarea de față și-a propus să abordeze tema </a:t>
            </a:r>
            <a:r>
              <a:rPr kumimoji="0" lang="ro-RO" sz="16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Rolul serbărilor tematice în educația preșcolarului</a:t>
            </a:r>
            <a:r>
              <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din perspectivă psihopedagogică și metodică, analizând importanța serbărilor, ca activități extrașcolare și extracurriculare complexe</a:t>
            </a:r>
            <a:r>
              <a:rPr kumimoji="0" lang="ro-RO" sz="1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just"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o-RO" sz="1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i="1" dirty="0" smtClean="0"/>
              <a:t> </a:t>
            </a:r>
            <a:r>
              <a:t/>
            </a:r>
            <a:br/>
            <a:endParaRPr lang="en-US" dirty="0"/>
          </a:p>
        </p:txBody>
      </p:sp>
      <p:sp>
        <p:nvSpPr>
          <p:cNvPr id="6" name="Text Placeholder 5"/>
          <p:cNvSpPr>
            <a:spLocks noGrp="1"/>
          </p:cNvSpPr>
          <p:nvPr>
            <p:ph type="body" idx="1"/>
          </p:nvPr>
        </p:nvSpPr>
        <p:spPr/>
        <p:txBody>
          <a:bodyPr/>
          <a:lstStyle/>
          <a:p>
            <a:r>
              <a:rPr lang="ro-RO" dirty="0" smtClean="0"/>
              <a:t>ȘEZĂTOAREA 2019</a:t>
            </a:r>
            <a:endParaRPr lang="en-US" dirty="0"/>
          </a:p>
        </p:txBody>
      </p:sp>
      <p:sp>
        <p:nvSpPr>
          <p:cNvPr id="7" name="Text Placeholder 6"/>
          <p:cNvSpPr>
            <a:spLocks noGrp="1"/>
          </p:cNvSpPr>
          <p:nvPr>
            <p:ph type="body" sz="half" idx="3"/>
          </p:nvPr>
        </p:nvSpPr>
        <p:spPr/>
        <p:txBody>
          <a:bodyPr/>
          <a:lstStyle/>
          <a:p>
            <a:r>
              <a:rPr lang="ro-RO" dirty="0" smtClean="0"/>
              <a:t>CU MOȘUL LA ȘEMINEU - 2020</a:t>
            </a:r>
            <a:endParaRPr lang="en-US" dirty="0"/>
          </a:p>
        </p:txBody>
      </p:sp>
      <p:pic>
        <p:nvPicPr>
          <p:cNvPr id="5" name="Content Placeholder 4" descr="bafb9a05-cd6b-42e5-8ca1-818327507e6e.jfif"/>
          <p:cNvPicPr>
            <a:picLocks noGrp="1" noChangeAspect="1"/>
          </p:cNvPicPr>
          <p:nvPr>
            <p:ph sz="quarter" idx="2"/>
          </p:nvPr>
        </p:nvPicPr>
        <p:blipFill>
          <a:blip r:embed="rId2" cstate="print"/>
          <a:stretch>
            <a:fillRect/>
          </a:stretch>
        </p:blipFill>
        <p:spPr>
          <a:xfrm>
            <a:off x="462978" y="1600200"/>
            <a:ext cx="3591497" cy="3886200"/>
          </a:xfrm>
        </p:spPr>
      </p:pic>
      <p:pic>
        <p:nvPicPr>
          <p:cNvPr id="9" name="Content Placeholder 8" descr="d5a954fd-8242-4eab-bf87-c291fb399ea4.jfif"/>
          <p:cNvPicPr>
            <a:picLocks noGrp="1" noChangeAspect="1"/>
          </p:cNvPicPr>
          <p:nvPr>
            <p:ph sz="quarter" idx="4"/>
          </p:nvPr>
        </p:nvPicPr>
        <p:blipFill>
          <a:blip r:embed="rId3"/>
          <a:stretch>
            <a:fillRect/>
          </a:stretch>
        </p:blipFill>
        <p:spPr>
          <a:xfrm>
            <a:off x="4178300" y="1600201"/>
            <a:ext cx="3521075" cy="392906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ro-RO" dirty="0" smtClean="0"/>
              <a:t/>
            </a:r>
            <a:br>
              <a:rPr lang="ro-RO" dirty="0" smtClean="0"/>
            </a:br>
            <a:endParaRPr lang="en-US" dirty="0"/>
          </a:p>
        </p:txBody>
      </p:sp>
      <p:sp>
        <p:nvSpPr>
          <p:cNvPr id="6" name="Text Placeholder 5"/>
          <p:cNvSpPr>
            <a:spLocks noGrp="1"/>
          </p:cNvSpPr>
          <p:nvPr>
            <p:ph type="body" idx="1"/>
          </p:nvPr>
        </p:nvSpPr>
        <p:spPr/>
        <p:txBody>
          <a:bodyPr>
            <a:normAutofit fontScale="92500"/>
          </a:bodyPr>
          <a:lstStyle/>
          <a:p>
            <a:r>
              <a:rPr lang="ro-RO" dirty="0" smtClean="0"/>
              <a:t>SERBARE DE SFÂRȘIT DE AN 2019</a:t>
            </a:r>
            <a:endParaRPr lang="en-US" dirty="0"/>
          </a:p>
        </p:txBody>
      </p:sp>
      <p:sp>
        <p:nvSpPr>
          <p:cNvPr id="8" name="Text Placeholder 7"/>
          <p:cNvSpPr>
            <a:spLocks noGrp="1"/>
          </p:cNvSpPr>
          <p:nvPr>
            <p:ph type="body" sz="half" idx="3"/>
          </p:nvPr>
        </p:nvSpPr>
        <p:spPr/>
        <p:txBody>
          <a:bodyPr>
            <a:normAutofit fontScale="85000" lnSpcReduction="10000"/>
          </a:bodyPr>
          <a:lstStyle/>
          <a:p>
            <a:r>
              <a:rPr lang="ro-RO" dirty="0" smtClean="0"/>
              <a:t>SERBAREA DE SFÂRȘIT DE AN 2021</a:t>
            </a:r>
            <a:endParaRPr lang="en-US" dirty="0"/>
          </a:p>
        </p:txBody>
      </p:sp>
      <p:pic>
        <p:nvPicPr>
          <p:cNvPr id="10" name="Content Placeholder 9" descr="59e87f31-1544-4843-9eb0-967471e42636.jfif"/>
          <p:cNvPicPr>
            <a:picLocks noGrp="1" noChangeAspect="1"/>
          </p:cNvPicPr>
          <p:nvPr>
            <p:ph sz="quarter" idx="2"/>
          </p:nvPr>
        </p:nvPicPr>
        <p:blipFill>
          <a:blip r:embed="rId2" cstate="print"/>
          <a:stretch>
            <a:fillRect/>
          </a:stretch>
        </p:blipFill>
        <p:spPr>
          <a:xfrm>
            <a:off x="457200" y="2008187"/>
            <a:ext cx="3521075" cy="3521075"/>
          </a:xfrm>
        </p:spPr>
      </p:pic>
      <p:pic>
        <p:nvPicPr>
          <p:cNvPr id="11" name="Content Placeholder 10" descr="97aa3898-2601-403b-b02e-da89a2870eaf.jfif"/>
          <p:cNvPicPr>
            <a:picLocks noGrp="1" noChangeAspect="1"/>
          </p:cNvPicPr>
          <p:nvPr>
            <p:ph sz="quarter" idx="4"/>
          </p:nvPr>
        </p:nvPicPr>
        <p:blipFill>
          <a:blip r:embed="rId3" cstate="print"/>
          <a:stretch>
            <a:fillRect/>
          </a:stretch>
        </p:blipFill>
        <p:spPr>
          <a:xfrm>
            <a:off x="4178300" y="2008187"/>
            <a:ext cx="3521075" cy="35210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endParaRPr lang="en-US" dirty="0"/>
          </a:p>
        </p:txBody>
      </p:sp>
      <p:sp>
        <p:nvSpPr>
          <p:cNvPr id="3" name="Text Placeholder 2"/>
          <p:cNvSpPr>
            <a:spLocks noGrp="1"/>
          </p:cNvSpPr>
          <p:nvPr>
            <p:ph type="body" idx="1"/>
          </p:nvPr>
        </p:nvSpPr>
        <p:spPr/>
        <p:txBody>
          <a:bodyPr/>
          <a:lstStyle/>
          <a:p>
            <a:r>
              <a:rPr lang="ro-RO" dirty="0" smtClean="0"/>
              <a:t>ZIUA COPILULUI- 2021</a:t>
            </a:r>
            <a:endParaRPr lang="en-US" dirty="0"/>
          </a:p>
        </p:txBody>
      </p:sp>
      <p:sp>
        <p:nvSpPr>
          <p:cNvPr id="4" name="Text Placeholder 3"/>
          <p:cNvSpPr>
            <a:spLocks noGrp="1"/>
          </p:cNvSpPr>
          <p:nvPr>
            <p:ph type="body" sz="half" idx="3"/>
          </p:nvPr>
        </p:nvSpPr>
        <p:spPr/>
        <p:txBody>
          <a:bodyPr/>
          <a:lstStyle/>
          <a:p>
            <a:r>
              <a:rPr lang="ro-RO" dirty="0" smtClean="0"/>
              <a:t>ZIUA GRUPEI ALBINUȚELOR</a:t>
            </a:r>
            <a:endParaRPr lang="en-US" dirty="0"/>
          </a:p>
        </p:txBody>
      </p:sp>
      <p:pic>
        <p:nvPicPr>
          <p:cNvPr id="7" name="Content Placeholder 6" descr="b40d1683-c842-4fb5-af5e-22ba48b70f85.jfif"/>
          <p:cNvPicPr>
            <a:picLocks noGrp="1" noChangeAspect="1"/>
          </p:cNvPicPr>
          <p:nvPr>
            <p:ph sz="quarter" idx="2"/>
          </p:nvPr>
        </p:nvPicPr>
        <p:blipFill>
          <a:blip r:embed="rId2" cstate="print"/>
          <a:stretch>
            <a:fillRect/>
          </a:stretch>
        </p:blipFill>
        <p:spPr>
          <a:xfrm>
            <a:off x="457200" y="2008187"/>
            <a:ext cx="3521075" cy="3521075"/>
          </a:xfrm>
        </p:spPr>
      </p:pic>
      <p:pic>
        <p:nvPicPr>
          <p:cNvPr id="8" name="Content Placeholder 7" descr="69ac19b2-24fa-4d03-8a81-f578c0c361a1.jfif"/>
          <p:cNvPicPr>
            <a:picLocks noGrp="1" noChangeAspect="1"/>
          </p:cNvPicPr>
          <p:nvPr>
            <p:ph sz="quarter" idx="4"/>
          </p:nvPr>
        </p:nvPicPr>
        <p:blipFill>
          <a:blip r:embed="rId3" cstate="print"/>
          <a:stretch>
            <a:fillRect/>
          </a:stretch>
        </p:blipFill>
        <p:spPr>
          <a:xfrm>
            <a:off x="4178300" y="2008187"/>
            <a:ext cx="3521075" cy="35210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endParaRPr lang="en-US" dirty="0"/>
          </a:p>
        </p:txBody>
      </p:sp>
      <p:sp>
        <p:nvSpPr>
          <p:cNvPr id="3" name="Text Placeholder 2"/>
          <p:cNvSpPr>
            <a:spLocks noGrp="1"/>
          </p:cNvSpPr>
          <p:nvPr>
            <p:ph type="body" idx="1"/>
          </p:nvPr>
        </p:nvSpPr>
        <p:spPr/>
        <p:txBody>
          <a:bodyPr/>
          <a:lstStyle/>
          <a:p>
            <a:r>
              <a:rPr lang="ro-RO" dirty="0" smtClean="0"/>
              <a:t>ZIUA EUROPEI</a:t>
            </a:r>
            <a:endParaRPr lang="en-US" dirty="0"/>
          </a:p>
        </p:txBody>
      </p:sp>
      <p:sp>
        <p:nvSpPr>
          <p:cNvPr id="4" name="Text Placeholder 3"/>
          <p:cNvSpPr>
            <a:spLocks noGrp="1"/>
          </p:cNvSpPr>
          <p:nvPr>
            <p:ph type="body" sz="half" idx="3"/>
          </p:nvPr>
        </p:nvSpPr>
        <p:spPr/>
        <p:txBody>
          <a:bodyPr>
            <a:normAutofit/>
          </a:bodyPr>
          <a:lstStyle/>
          <a:p>
            <a:r>
              <a:rPr lang="ro-RO" dirty="0" smtClean="0"/>
              <a:t>MICII ECOLOGIȘTI</a:t>
            </a:r>
            <a:endParaRPr lang="en-US" dirty="0" smtClean="0"/>
          </a:p>
        </p:txBody>
      </p:sp>
      <p:pic>
        <p:nvPicPr>
          <p:cNvPr id="7" name="Content Placeholder 6" descr="7cff3507-f737-465e-be73-9715b9c578b9.jfif"/>
          <p:cNvPicPr>
            <a:picLocks noGrp="1" noChangeAspect="1"/>
          </p:cNvPicPr>
          <p:nvPr>
            <p:ph sz="quarter" idx="2"/>
          </p:nvPr>
        </p:nvPicPr>
        <p:blipFill>
          <a:blip r:embed="rId2" cstate="print"/>
          <a:stretch>
            <a:fillRect/>
          </a:stretch>
        </p:blipFill>
        <p:spPr>
          <a:xfrm>
            <a:off x="457200" y="1828801"/>
            <a:ext cx="3521075" cy="3700462"/>
          </a:xfrm>
        </p:spPr>
      </p:pic>
      <p:pic>
        <p:nvPicPr>
          <p:cNvPr id="9" name="Content Placeholder 8" descr="b222ba33-75ad-4f26-8a95-a0a99e1f64f2.jfif"/>
          <p:cNvPicPr>
            <a:picLocks noGrp="1" noChangeAspect="1"/>
          </p:cNvPicPr>
          <p:nvPr>
            <p:ph sz="quarter" idx="4"/>
          </p:nvPr>
        </p:nvPicPr>
        <p:blipFill>
          <a:blip r:embed="rId3" cstate="print"/>
          <a:stretch>
            <a:fillRect/>
          </a:stretch>
        </p:blipFill>
        <p:spPr>
          <a:xfrm>
            <a:off x="4178300" y="1828801"/>
            <a:ext cx="3521075" cy="370046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
            </a:r>
            <a:br>
              <a:rPr lang="ro-RO" dirty="0" smtClean="0"/>
            </a:br>
            <a:r>
              <a:rPr lang="ro-RO" dirty="0" smtClean="0"/>
              <a:t> </a:t>
            </a:r>
            <a:endParaRPr lang="en-US" dirty="0"/>
          </a:p>
        </p:txBody>
      </p:sp>
      <p:sp>
        <p:nvSpPr>
          <p:cNvPr id="3" name="Text Placeholder 2"/>
          <p:cNvSpPr>
            <a:spLocks noGrp="1"/>
          </p:cNvSpPr>
          <p:nvPr>
            <p:ph type="body" idx="1"/>
          </p:nvPr>
        </p:nvSpPr>
        <p:spPr/>
        <p:txBody>
          <a:bodyPr/>
          <a:lstStyle/>
          <a:p>
            <a:r>
              <a:rPr lang="ro-RO" dirty="0" smtClean="0"/>
              <a:t>ZIUA MAMEI- 2021</a:t>
            </a:r>
            <a:endParaRPr lang="en-US" dirty="0"/>
          </a:p>
        </p:txBody>
      </p:sp>
      <p:sp>
        <p:nvSpPr>
          <p:cNvPr id="4" name="Text Placeholder 3"/>
          <p:cNvSpPr>
            <a:spLocks noGrp="1"/>
          </p:cNvSpPr>
          <p:nvPr>
            <p:ph type="body" sz="half" idx="3"/>
          </p:nvPr>
        </p:nvSpPr>
        <p:spPr/>
        <p:txBody>
          <a:bodyPr/>
          <a:lstStyle/>
          <a:p>
            <a:r>
              <a:rPr lang="ro-RO" dirty="0" smtClean="0"/>
              <a:t>CARNAVALUL DOVLECILOR</a:t>
            </a:r>
            <a:endParaRPr lang="en-US" dirty="0"/>
          </a:p>
        </p:txBody>
      </p:sp>
      <p:pic>
        <p:nvPicPr>
          <p:cNvPr id="7" name="Content Placeholder 6" descr="c1b9db15-2106-4523-bf53-fedbdbdc74d0.jfif"/>
          <p:cNvPicPr>
            <a:picLocks noGrp="1" noChangeAspect="1"/>
          </p:cNvPicPr>
          <p:nvPr>
            <p:ph sz="quarter" idx="2"/>
          </p:nvPr>
        </p:nvPicPr>
        <p:blipFill>
          <a:blip r:embed="rId2" cstate="print"/>
          <a:stretch>
            <a:fillRect/>
          </a:stretch>
        </p:blipFill>
        <p:spPr>
          <a:xfrm>
            <a:off x="457200" y="2008187"/>
            <a:ext cx="3521075" cy="3521075"/>
          </a:xfrm>
        </p:spPr>
      </p:pic>
      <p:pic>
        <p:nvPicPr>
          <p:cNvPr id="8" name="Content Placeholder 7" descr="ca525a13-13b2-4b19-8b20-81aad65d16e1.jfif"/>
          <p:cNvPicPr>
            <a:picLocks noGrp="1" noChangeAspect="1"/>
          </p:cNvPicPr>
          <p:nvPr>
            <p:ph sz="quarter" idx="4"/>
          </p:nvPr>
        </p:nvPicPr>
        <p:blipFill>
          <a:blip r:embed="rId3" cstate="print"/>
          <a:stretch>
            <a:fillRect/>
          </a:stretch>
        </p:blipFill>
        <p:spPr>
          <a:xfrm>
            <a:off x="4178300" y="2008187"/>
            <a:ext cx="3521075" cy="35210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94360"/>
          </a:xfrm>
        </p:spPr>
        <p:txBody>
          <a:bodyPr/>
          <a:lstStyle/>
          <a:p>
            <a:r>
              <a:rPr lang="ro-RO" dirty="0" smtClean="0"/>
              <a:t> </a:t>
            </a:r>
            <a:endParaRPr lang="en-US" dirty="0"/>
          </a:p>
        </p:txBody>
      </p:sp>
      <p:sp>
        <p:nvSpPr>
          <p:cNvPr id="3" name="Content Placeholder 2"/>
          <p:cNvSpPr txBox="1">
            <a:spLocks/>
          </p:cNvSpPr>
          <p:nvPr/>
        </p:nvSpPr>
        <p:spPr>
          <a:xfrm>
            <a:off x="685800" y="1143000"/>
            <a:ext cx="7162800" cy="48006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US"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CAPITOLUL I</a:t>
            </a:r>
            <a:r>
              <a:rPr kumimoji="0" lang="en-GB"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GB" sz="1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Educa</a:t>
            </a: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ția preșcolarului – repere generale</a:t>
            </a:r>
            <a:endParaRPr kumimoji="0" lang="en-GB"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CAPITOLUL II</a:t>
            </a:r>
            <a:endParaRPr kumimoji="0" lang="ro-RO"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Serbările în grădiniță – considerații metodice</a:t>
            </a:r>
            <a:endParaRPr kumimoji="0" lang="en-GB"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CAPITOLUL III</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Specificul dimensiunilor educației în cadrul serbărilor cu preșcolarii</a:t>
            </a:r>
            <a:endParaRPr kumimoji="0" lang="en-GB"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CAPITOLUL IV</a:t>
            </a:r>
            <a:endParaRPr kumimoji="0" lang="ro-RO"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o-RO"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Familia- partener educațional</a:t>
            </a:r>
            <a:endParaRPr kumimoji="0" lang="en-GB"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CAPITOLUL V</a:t>
            </a:r>
            <a:endParaRPr kumimoji="0" lang="en-GB"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Valențele formative ale implicării familiei în organizarea și desfășurarea serbărilor tematice în grădiniță ( microcercetarea psihopedagogică) </a:t>
            </a:r>
            <a:endParaRPr kumimoji="0" lang="en-GB"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ro-RO"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CONCLUZII</a:t>
            </a:r>
            <a:r>
              <a:rPr kumimoji="0" lang="ro-RO"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20040"/>
            <a:ext cx="7242048"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tabLst/>
            </a:pPr>
            <a:r>
              <a:rPr kumimoji="0" lang="ro-RO"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o-RO"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lang="ro-RO" sz="1600" cap="none" dirty="0" smtClean="0">
                <a:ln>
                  <a:noFill/>
                </a:ln>
                <a:solidFill>
                  <a:schemeClr val="tx1"/>
                </a:solidFill>
                <a:latin typeface="Times New Roman" pitchFamily="18" charset="0"/>
                <a:ea typeface="Calibri" pitchFamily="34" charset="0"/>
                <a:cs typeface="Times New Roman" pitchFamily="18" charset="0"/>
              </a:rPr>
              <a:t/>
            </a:r>
            <a:br>
              <a:rPr lang="ro-RO" sz="1600" cap="none" dirty="0" smtClean="0">
                <a:ln>
                  <a:noFill/>
                </a:ln>
                <a:solidFill>
                  <a:schemeClr val="tx1"/>
                </a:solidFill>
                <a:latin typeface="Times New Roman" pitchFamily="18" charset="0"/>
                <a:ea typeface="Calibri" pitchFamily="34" charset="0"/>
                <a:cs typeface="Times New Roman" pitchFamily="18" charset="0"/>
              </a:rPr>
            </a:br>
            <a:r>
              <a:rPr lang="ro-RO" sz="1600" cap="none" dirty="0" smtClean="0">
                <a:ln>
                  <a:noFill/>
                </a:ln>
                <a:solidFill>
                  <a:schemeClr val="tx1"/>
                </a:solidFill>
                <a:latin typeface="Times New Roman" pitchFamily="18" charset="0"/>
                <a:ea typeface="Calibri" pitchFamily="34" charset="0"/>
                <a:cs typeface="Times New Roman" pitchFamily="18" charset="0"/>
              </a:rPr>
              <a:t/>
            </a:r>
            <a:br>
              <a:rPr lang="ro-RO" sz="1600" cap="none" dirty="0" smtClean="0">
                <a:ln>
                  <a:noFill/>
                </a:ln>
                <a:solidFill>
                  <a:schemeClr val="tx1"/>
                </a:solidFill>
                <a:latin typeface="Times New Roman" pitchFamily="18" charset="0"/>
                <a:ea typeface="Calibri" pitchFamily="34" charset="0"/>
                <a:cs typeface="Times New Roman" pitchFamily="18" charset="0"/>
              </a:rPr>
            </a:br>
            <a:r>
              <a:rPr lang="ro-RO" sz="1600" cap="none" dirty="0" smtClean="0">
                <a:ln>
                  <a:noFill/>
                </a:ln>
                <a:solidFill>
                  <a:schemeClr val="tx1"/>
                </a:solidFill>
                <a:latin typeface="Times New Roman" pitchFamily="18" charset="0"/>
                <a:ea typeface="Calibri" pitchFamily="34" charset="0"/>
                <a:cs typeface="Times New Roman" pitchFamily="18" charset="0"/>
              </a:rPr>
              <a:t>	</a:t>
            </a:r>
            <a:r>
              <a:rPr lang="en-US" sz="1600" cap="none" dirty="0" smtClean="0">
                <a:ln>
                  <a:noFill/>
                </a:ln>
                <a:solidFill>
                  <a:schemeClr val="tx1"/>
                </a:solidFill>
                <a:latin typeface="Times New Roman" pitchFamily="18" charset="0"/>
                <a:ea typeface="Calibri" pitchFamily="34" charset="0"/>
                <a:cs typeface="Times New Roman" pitchFamily="18" charset="0"/>
              </a:rPr>
              <a:t/>
            </a:r>
            <a:br>
              <a:rPr lang="en-US" sz="1600" cap="none" dirty="0" smtClean="0">
                <a:ln>
                  <a:noFill/>
                </a:ln>
                <a:solidFill>
                  <a:schemeClr val="tx1"/>
                </a:solidFill>
                <a:latin typeface="Times New Roman" pitchFamily="18" charset="0"/>
                <a:ea typeface="Calibri" pitchFamily="34" charset="0"/>
                <a:cs typeface="Times New Roman" pitchFamily="18" charset="0"/>
              </a:rPr>
            </a:br>
            <a:r>
              <a:rPr kumimoji="0" lang="ro-RO" sz="1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Capitolul</a:t>
            </a:r>
            <a:r>
              <a:rPr kumimoji="0" lang="ro-RO" sz="18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o-RO" sz="18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I </a:t>
            </a:r>
            <a:r>
              <a:rPr kumimoji="0" lang="en-US" sz="18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r>
            <a:br>
              <a:rPr kumimoji="0" lang="en-US" sz="18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br>
            <a:r>
              <a:rPr lang="en-US" sz="1800" cap="none" dirty="0" smtClean="0">
                <a:ln>
                  <a:noFill/>
                </a:ln>
                <a:solidFill>
                  <a:schemeClr val="tx1"/>
                </a:solidFill>
                <a:latin typeface="Times New Roman" pitchFamily="18" charset="0"/>
                <a:ea typeface="Calibri" pitchFamily="34" charset="0"/>
                <a:cs typeface="Times New Roman" pitchFamily="18" charset="0"/>
              </a:rPr>
              <a:t/>
            </a:r>
            <a:br>
              <a:rPr lang="en-US" sz="1800" cap="none" dirty="0" smtClean="0">
                <a:ln>
                  <a:noFill/>
                </a:ln>
                <a:solidFill>
                  <a:schemeClr val="tx1"/>
                </a:solidFill>
                <a:latin typeface="Times New Roman" pitchFamily="18" charset="0"/>
                <a:ea typeface="Calibri" pitchFamily="34" charset="0"/>
                <a:cs typeface="Times New Roman" pitchFamily="18" charset="0"/>
              </a:rPr>
            </a:br>
            <a:r>
              <a:rPr kumimoji="0" lang="ro-RO" sz="180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Preșcolarul </a:t>
            </a:r>
            <a:r>
              <a:rPr kumimoji="0" lang="ro-RO" sz="180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și educația sa – repere generale</a:t>
            </a:r>
            <a:r>
              <a:rPr kumimoji="0" lang="ro-RO"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încadrează subiectul cercetării în contextul în care va fi </a:t>
            </a:r>
            <a:r>
              <a:rPr kumimoji="0" lang="ro-RO"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studiat.</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lvl="0" indent="450850" eaLnBrk="0" fontAlgn="base" hangingPunct="0">
              <a:spcAft>
                <a:spcPct val="0"/>
              </a:spcAft>
              <a:buFont typeface="Wingdings" pitchFamily="2" charset="2"/>
              <a:buChar char="q"/>
            </a:pP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o-RO"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Copilăria </a:t>
            </a:r>
            <a:r>
              <a:rPr kumimoji="0" lang="ro-RO"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fost şi este recunoscută ca o perioadă </a:t>
            </a:r>
            <a:r>
              <a:rPr kumimoji="0" lang="ro-RO"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unică</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distinct</a:t>
            </a:r>
            <a:r>
              <a:rPr kumimoji="0" lang="ro-RO"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ă</a:t>
            </a:r>
            <a:r>
              <a:rPr kumimoji="0" lang="ro-RO" sz="1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față de alte perioade ale dezvoltării</a:t>
            </a:r>
            <a:br>
              <a:rPr kumimoji="0" lang="ro-RO" sz="1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br>
            <a:r>
              <a:rPr kumimoji="0" lang="ro-RO" sz="1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r>
            <a:br>
              <a:rPr kumimoji="0" lang="ro-RO" sz="1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b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lang="ro-RO" sz="1800" dirty="0" smtClean="0">
                <a:latin typeface="Times New Roman" pitchFamily="18" charset="0"/>
                <a:cs typeface="Times New Roman" pitchFamily="18" charset="0"/>
              </a:rPr>
              <a:t> </a:t>
            </a:r>
            <a:r>
              <a:rPr lang="ro-RO" sz="1600" i="1" dirty="0" smtClean="0">
                <a:solidFill>
                  <a:schemeClr val="tx1"/>
                </a:solidFill>
                <a:latin typeface="Times New Roman" pitchFamily="18" charset="0"/>
                <a:cs typeface="Times New Roman" pitchFamily="18" charset="0"/>
              </a:rPr>
              <a:t>preșcolaritate</a:t>
            </a:r>
            <a:r>
              <a:rPr lang="ro-RO" sz="1600" i="1" dirty="0" smtClean="0">
                <a:solidFill>
                  <a:schemeClr val="tx1"/>
                </a:solidFill>
                <a:latin typeface="Times New Roman" pitchFamily="18" charset="0"/>
                <a:cs typeface="Times New Roman" pitchFamily="18" charset="0"/>
              </a:rPr>
              <a:t> </a:t>
            </a:r>
            <a:r>
              <a:rPr lang="ro-RO" sz="1600" i="1" dirty="0" smtClean="0">
                <a:solidFill>
                  <a:schemeClr val="tx1"/>
                </a:solidFill>
                <a:latin typeface="Times New Roman" pitchFamily="18" charset="0"/>
                <a:cs typeface="Times New Roman" pitchFamily="18" charset="0"/>
              </a:rPr>
              <a:t>- </a:t>
            </a:r>
            <a:r>
              <a:rPr lang="ro-RO" sz="1600" dirty="0" smtClean="0">
                <a:solidFill>
                  <a:schemeClr val="tx1"/>
                </a:solidFill>
                <a:latin typeface="Times New Roman" pitchFamily="18" charset="0"/>
                <a:cs typeface="Times New Roman" pitchFamily="18" charset="0"/>
              </a:rPr>
              <a:t>etapa </a:t>
            </a:r>
            <a:r>
              <a:rPr lang="ro-RO" sz="1600" dirty="0" smtClean="0">
                <a:solidFill>
                  <a:schemeClr val="tx1"/>
                </a:solidFill>
                <a:latin typeface="Times New Roman" pitchFamily="18" charset="0"/>
                <a:cs typeface="Times New Roman" pitchFamily="18" charset="0"/>
              </a:rPr>
              <a:t>cea mai bogată în experienţe de învăţare, pe care se clădeşte evoluţia ulterioară a copilului. </a:t>
            </a: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br>
              <a:rPr kumimoji="0" lang="en-US"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lang="ro-RO" sz="1600" dirty="0" smtClean="0">
                <a:latin typeface="Times New Roman" pitchFamily="18" charset="0"/>
                <a:cs typeface="Times New Roman" pitchFamily="18" charset="0"/>
              </a:rPr>
              <a:t> </a:t>
            </a:r>
            <a:r>
              <a:rPr lang="en-US" sz="1800" b="0" cap="none" dirty="0" smtClean="0">
                <a:ln>
                  <a:noFill/>
                </a:ln>
                <a:solidFill>
                  <a:schemeClr val="tx1"/>
                </a:solidFill>
                <a:latin typeface="Times New Roman" pitchFamily="18" charset="0"/>
                <a:ea typeface="Calibri" pitchFamily="34" charset="0"/>
                <a:cs typeface="Times New Roman" pitchFamily="18" charset="0"/>
              </a:rPr>
              <a:t/>
            </a:r>
            <a:br>
              <a:rPr lang="en-US" sz="1800" b="0" cap="none" dirty="0" smtClean="0">
                <a:ln>
                  <a:noFill/>
                </a:ln>
                <a:solidFill>
                  <a:schemeClr val="tx1"/>
                </a:solidFill>
                <a:latin typeface="Times New Roman" pitchFamily="18" charset="0"/>
                <a:ea typeface="Calibri" pitchFamily="34" charset="0"/>
                <a:cs typeface="Times New Roman" pitchFamily="18" charset="0"/>
              </a:rPr>
            </a:b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914400" y="0"/>
            <a:ext cx="6705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o-RO"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ro-RO" dirty="0" smtClean="0"/>
              <a:t/>
            </a:r>
            <a:br>
              <a:rPr lang="ro-RO" dirty="0" smtClean="0"/>
            </a:br>
            <a:r>
              <a:rPr lang="ro-RO" dirty="0" smtClean="0"/>
              <a:t> </a:t>
            </a:r>
            <a:br>
              <a:rPr lang="ro-RO" dirty="0" smtClean="0"/>
            </a:br>
            <a:r>
              <a:rPr lang="ro-RO" dirty="0" smtClean="0"/>
              <a:t/>
            </a:r>
            <a:br>
              <a:rPr lang="ro-RO" dirty="0" smtClean="0"/>
            </a:br>
            <a:r>
              <a:rPr lang="ro-RO" dirty="0" smtClean="0"/>
              <a:t>  </a:t>
            </a:r>
            <a:endParaRPr lang="en-US" dirty="0"/>
          </a:p>
        </p:txBody>
      </p:sp>
      <p:sp>
        <p:nvSpPr>
          <p:cNvPr id="18436" name="Rectangle 4"/>
          <p:cNvSpPr>
            <a:spLocks noChangeArrowheads="1"/>
          </p:cNvSpPr>
          <p:nvPr/>
        </p:nvSpPr>
        <p:spPr bwMode="auto">
          <a:xfrm>
            <a:off x="304800" y="228600"/>
            <a:ext cx="75438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Capitolul</a:t>
            </a:r>
            <a:r>
              <a:rPr kumimoji="0" lang="ro-RO" sz="16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II -</a:t>
            </a:r>
            <a:r>
              <a:rPr kumimoji="0" lang="ro-RO"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o-RO"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Serbările în grădiniță – considerații </a:t>
            </a:r>
            <a:r>
              <a:rPr kumimoji="0" lang="ro-RO"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metodice,</a:t>
            </a:r>
            <a:r>
              <a:rPr kumimoji="0" lang="ro-RO"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o-RO"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sunt precizate importanța activităților de joc și recreativ-distractive în grădiniță, aspecte metodice privind organizarea, tipologia și elementele structurale ale serbărilor </a:t>
            </a:r>
            <a:r>
              <a:rPr kumimoji="0" lang="ro-RO"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tematice.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Prin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serbări verificăm, de câteva ori pe an, dacă preșcolarii și-au însușit cunoștințele transmise la grădiniță și le dăm posibilitatea de a le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aplica</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Conținuturile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trebuie</a:t>
            </a:r>
            <a:r>
              <a:rPr kumimoji="0" lang="en-US"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450850" algn="just" defTabSz="914400" rtl="0" eaLnBrk="0" fontAlgn="base" latinLnBrk="0" hangingPunct="0">
              <a:lnSpc>
                <a:spcPct val="100000"/>
              </a:lnSpc>
              <a:spcBef>
                <a:spcPct val="0"/>
              </a:spcBef>
              <a:spcAft>
                <a:spcPct val="0"/>
              </a:spcAft>
              <a:buClrTx/>
              <a:buSzTx/>
              <a:buFontTx/>
              <a:buNone/>
              <a:tabLst/>
            </a:pPr>
            <a:r>
              <a:rPr lang="en-US" sz="1600" baseline="0" dirty="0" smtClean="0">
                <a:latin typeface="Times New Roman" pitchFamily="18" charset="0"/>
                <a:ea typeface="Calibri" pitchFamily="34" charset="0"/>
                <a:cs typeface="Times New Roman" pitchFamily="18" charset="0"/>
              </a:rPr>
              <a:t>-</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să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fie atent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selectate </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mesaje simple și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utile</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accesibile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particularităților psihoindividuale ale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preșcolarilor</a:t>
            </a:r>
            <a:endParaRPr lang="ro-RO" sz="1600" dirty="0" smtClean="0">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tabLst/>
            </a:pPr>
            <a:r>
              <a:rPr lang="ro-RO" sz="1600" dirty="0" smtClean="0">
                <a:latin typeface="Times New Roman" pitchFamily="18" charset="0"/>
                <a:ea typeface="Calibri" pitchFamily="34" charset="0"/>
                <a:cs typeface="Times New Roman" pitchFamily="18" charset="0"/>
              </a:rPr>
              <a:t>- predate </a:t>
            </a:r>
            <a:r>
              <a:rPr lang="ro-RO" sz="1600" dirty="0" smtClean="0">
                <a:latin typeface="Times New Roman" pitchFamily="18" charset="0"/>
                <a:ea typeface="Calibri" pitchFamily="34" charset="0"/>
                <a:cs typeface="Times New Roman" pitchFamily="18" charset="0"/>
              </a:rPr>
              <a:t>în cadrul activităților din domeniile </a:t>
            </a:r>
            <a:r>
              <a:rPr lang="ro-RO" sz="1600" dirty="0" smtClean="0">
                <a:latin typeface="Times New Roman" pitchFamily="18" charset="0"/>
                <a:ea typeface="Calibri" pitchFamily="34" charset="0"/>
                <a:cs typeface="Times New Roman" pitchFamily="18" charset="0"/>
              </a:rPr>
              <a:t>experiențiale</a:t>
            </a:r>
          </a:p>
          <a:p>
            <a:pPr lvl="0" indent="450850" algn="just" eaLnBrk="0" fontAlgn="base" hangingPunct="0">
              <a:spcBef>
                <a:spcPct val="0"/>
              </a:spcBef>
              <a:spcAft>
                <a:spcPct val="0"/>
              </a:spcAft>
            </a:pPr>
            <a:r>
              <a:rPr lang="ro-RO" sz="1600" dirty="0" smtClean="0">
                <a:latin typeface="Times New Roman" pitchFamily="18" charset="0"/>
                <a:ea typeface="Calibri" pitchFamily="34" charset="0"/>
                <a:cs typeface="Times New Roman" pitchFamily="18" charset="0"/>
              </a:rPr>
              <a:t>- repetate </a:t>
            </a:r>
            <a:r>
              <a:rPr lang="ro-RO" sz="1600" dirty="0" smtClean="0">
                <a:latin typeface="Times New Roman" pitchFamily="18" charset="0"/>
                <a:ea typeface="Calibri" pitchFamily="34" charset="0"/>
                <a:cs typeface="Times New Roman" pitchFamily="18" charset="0"/>
              </a:rPr>
              <a:t>în cadrul activităților liber alese</a:t>
            </a:r>
            <a:endParaRPr lang="ro-RO" sz="1600" dirty="0" smtClean="0">
              <a:latin typeface="Times New Roman" pitchFamily="18" charset="0"/>
              <a:ea typeface="Calibri" pitchFamily="34" charset="0"/>
              <a:cs typeface="Times New Roman" pitchFamily="18" charset="0"/>
            </a:endParaRPr>
          </a:p>
          <a:p>
            <a:pPr lvl="0" indent="450850" algn="just" eaLnBrk="0" fontAlgn="base" hangingPunct="0">
              <a:spcBef>
                <a:spcPct val="0"/>
              </a:spcBef>
              <a:spcAft>
                <a:spcPct val="0"/>
              </a:spcAft>
              <a:buFontTx/>
              <a:buChar char="-"/>
            </a:pPr>
            <a:endParaRPr lang="ro-RO" sz="1600" dirty="0" smtClean="0">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Educatoarea</a:t>
            </a:r>
            <a:r>
              <a:rPr kumimoji="0" lang="ro-RO"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este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regizor, scenarist, dirijor, coregraf, instructor de dans, decorator, sufleor, responsabil cu primul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ajutor.</a:t>
            </a:r>
          </a:p>
          <a:p>
            <a:pPr marL="0" marR="0" lvl="0" indent="450850" algn="just"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Pregătirea unei serbări este în funcție de tematica abordată; există o limită minimă: începerea cu cel puțin 3-4 săptămâni înainte a pregătirii copiilor pentru serbare. </a:t>
            </a:r>
            <a:endPar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Elementele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structurale ale serbării trebuie să se îmbine armonios, să aibă o pondere echilibrată, astfel încât componentele statice să fie împletite cu cele dinamice.</a:t>
            </a: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
            </a:r>
            <a:br>
              <a:rPr lang="ro-RO" dirty="0" smtClean="0"/>
            </a:br>
            <a:r>
              <a:rPr lang="ro-RO" dirty="0" smtClean="0"/>
              <a:t> </a:t>
            </a:r>
            <a:br>
              <a:rPr lang="ro-RO" dirty="0" smtClean="0"/>
            </a:br>
            <a:r>
              <a:rPr lang="ro-RO" dirty="0" smtClean="0"/>
              <a:t/>
            </a:r>
            <a:br>
              <a:rPr lang="ro-RO" dirty="0" smtClean="0"/>
            </a:br>
            <a:r>
              <a:rPr lang="ro-RO" dirty="0" smtClean="0"/>
              <a:t> </a:t>
            </a:r>
            <a:endParaRPr lang="en-US" dirty="0"/>
          </a:p>
        </p:txBody>
      </p:sp>
      <p:sp>
        <p:nvSpPr>
          <p:cNvPr id="5" name="Text Placeholder 4"/>
          <p:cNvSpPr>
            <a:spLocks noGrp="1"/>
          </p:cNvSpPr>
          <p:nvPr>
            <p:ph type="body" idx="1"/>
          </p:nvPr>
        </p:nvSpPr>
        <p:spPr>
          <a:xfrm>
            <a:off x="609600" y="914400"/>
            <a:ext cx="7010400" cy="4114800"/>
          </a:xfrm>
        </p:spPr>
        <p:txBody>
          <a:bodyPr>
            <a:normAutofit lnSpcReduction="10000"/>
          </a:bodyPr>
          <a:lstStyle/>
          <a:p>
            <a:pPr algn="just"/>
            <a:r>
              <a:rPr lang="ro-RO" sz="1600" b="1" dirty="0" smtClean="0">
                <a:latin typeface="Times New Roman" pitchFamily="18" charset="0"/>
                <a:cs typeface="Times New Roman" pitchFamily="18" charset="0"/>
              </a:rPr>
              <a:t>Capitolul </a:t>
            </a:r>
            <a:r>
              <a:rPr lang="ro-RO" sz="1600" b="1" dirty="0" smtClean="0">
                <a:latin typeface="Times New Roman" pitchFamily="18" charset="0"/>
                <a:cs typeface="Times New Roman" pitchFamily="18" charset="0"/>
              </a:rPr>
              <a:t>III – </a:t>
            </a:r>
            <a:r>
              <a:rPr lang="ro-RO" sz="1600" b="1" i="1" dirty="0" smtClean="0">
                <a:latin typeface="Times New Roman" pitchFamily="18" charset="0"/>
                <a:cs typeface="Times New Roman" pitchFamily="18" charset="0"/>
              </a:rPr>
              <a:t>Specificul dimensiunilor educației în cadrul serbărilor cu preșcolarii</a:t>
            </a:r>
            <a:r>
              <a:rPr lang="ro-RO" sz="1600" dirty="0" smtClean="0">
                <a:latin typeface="Times New Roman" pitchFamily="18" charset="0"/>
                <a:cs typeface="Times New Roman" pitchFamily="18" charset="0"/>
              </a:rPr>
              <a:t>, aduce argumente privind importanța serbărilor în educația intelectuală, în educația moral-civică, în educația estetică și educația fizică</a:t>
            </a:r>
            <a:r>
              <a:rPr lang="ro-RO"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endParaRPr lang="ro-RO" sz="1600" dirty="0" smtClean="0">
              <a:latin typeface="Times New Roman" pitchFamily="18" charset="0"/>
              <a:cs typeface="Times New Roman" pitchFamily="18" charset="0"/>
            </a:endParaRPr>
          </a:p>
          <a:p>
            <a:pPr algn="just"/>
            <a:r>
              <a:rPr lang="ro-RO" sz="1600" dirty="0" smtClean="0">
                <a:latin typeface="Times New Roman" pitchFamily="18" charset="0"/>
                <a:cs typeface="Times New Roman" pitchFamily="18" charset="0"/>
              </a:rPr>
              <a:t> </a:t>
            </a:r>
            <a:r>
              <a:rPr lang="ro-RO" sz="1600" b="1" i="1" dirty="0" smtClean="0">
                <a:latin typeface="Times New Roman" pitchFamily="18" charset="0"/>
                <a:cs typeface="Times New Roman" pitchFamily="18" charset="0"/>
              </a:rPr>
              <a:t>Prin serbări </a:t>
            </a:r>
            <a:r>
              <a:rPr lang="ro-RO" sz="1600" b="1" i="1" dirty="0" smtClean="0">
                <a:latin typeface="Times New Roman" pitchFamily="18" charset="0"/>
                <a:cs typeface="Times New Roman" pitchFamily="18" charset="0"/>
              </a:rPr>
              <a:t> </a:t>
            </a:r>
            <a:r>
              <a:rPr lang="en-US" sz="1600" b="1" i="1"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 </a:t>
            </a:r>
            <a:r>
              <a:rPr lang="ro-RO" sz="1600" dirty="0" smtClean="0">
                <a:latin typeface="Times New Roman" pitchFamily="18" charset="0"/>
                <a:cs typeface="Times New Roman" pitchFamily="18" charset="0"/>
              </a:rPr>
              <a:t>s</a:t>
            </a:r>
            <a:r>
              <a:rPr lang="ro-RO" sz="1600" dirty="0" smtClean="0">
                <a:latin typeface="Times New Roman" pitchFamily="18" charset="0"/>
                <a:cs typeface="Times New Roman" pitchFamily="18" charset="0"/>
              </a:rPr>
              <a:t>e stimulează </a:t>
            </a:r>
            <a:r>
              <a:rPr lang="ro-RO" sz="1600" dirty="0" smtClean="0">
                <a:latin typeface="Times New Roman" pitchFamily="18" charset="0"/>
                <a:cs typeface="Times New Roman" pitchFamily="18" charset="0"/>
              </a:rPr>
              <a:t>capacitățile </a:t>
            </a:r>
            <a:r>
              <a:rPr lang="ro-RO" sz="1600" dirty="0" smtClean="0">
                <a:latin typeface="Times New Roman" pitchFamily="18" charset="0"/>
                <a:cs typeface="Times New Roman" pitchFamily="18" charset="0"/>
              </a:rPr>
              <a:t>intelectuale (gândirea</a:t>
            </a:r>
            <a:r>
              <a:rPr lang="ro-RO" sz="1600" dirty="0" smtClean="0">
                <a:latin typeface="Times New Roman" pitchFamily="18" charset="0"/>
                <a:cs typeface="Times New Roman" pitchFamily="18" charset="0"/>
              </a:rPr>
              <a:t>, memoria, imaginația, atenția ș.a</a:t>
            </a:r>
            <a:r>
              <a:rPr lang="ro-RO"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ro-RO" sz="1600" dirty="0" smtClean="0">
                <a:latin typeface="Times New Roman" pitchFamily="18" charset="0"/>
                <a:cs typeface="Times New Roman" pitchFamily="18" charset="0"/>
              </a:rPr>
              <a:t>sun</a:t>
            </a:r>
            <a:r>
              <a:rPr lang="en-US" sz="1600" dirty="0" smtClean="0">
                <a:latin typeface="Times New Roman" pitchFamily="18" charset="0"/>
                <a:cs typeface="Times New Roman" pitchFamily="18" charset="0"/>
              </a:rPr>
              <a:t>t</a:t>
            </a:r>
            <a:r>
              <a:rPr lang="ro-RO" sz="1600" dirty="0" smtClean="0">
                <a:latin typeface="Times New Roman" pitchFamily="18" charset="0"/>
                <a:cs typeface="Times New Roman" pitchFamily="18" charset="0"/>
              </a:rPr>
              <a:t> </a:t>
            </a:r>
            <a:r>
              <a:rPr lang="ro-RO" sz="1600" dirty="0" smtClean="0">
                <a:latin typeface="Times New Roman" pitchFamily="18" charset="0"/>
                <a:cs typeface="Times New Roman" pitchFamily="18" charset="0"/>
              </a:rPr>
              <a:t>cultivate trăsături pozitive de voință și caracter (disciplina, perseverența, încrederea în forțele proprii ș.a.), </a:t>
            </a:r>
            <a:endParaRPr lang="en-US" sz="1600" dirty="0" smtClean="0">
              <a:latin typeface="Times New Roman" pitchFamily="18" charset="0"/>
              <a:cs typeface="Times New Roman" pitchFamily="18" charset="0"/>
            </a:endParaRPr>
          </a:p>
          <a:p>
            <a:pPr algn="just"/>
            <a:r>
              <a:rPr lang="ro-RO" sz="1600" dirty="0" smtClean="0">
                <a:latin typeface="Times New Roman" pitchFamily="18" charset="0"/>
                <a:cs typeface="Times New Roman" pitchFamily="18" charset="0"/>
              </a:rPr>
              <a:t>- se dezvoltă </a:t>
            </a:r>
            <a:r>
              <a:rPr lang="ro-RO" sz="1600" dirty="0" smtClean="0">
                <a:latin typeface="Times New Roman" pitchFamily="18" charset="0"/>
                <a:cs typeface="Times New Roman" pitchFamily="18" charset="0"/>
              </a:rPr>
              <a:t>gustul pentru frumos, dragostea față de arte (muzica, dansul, poezia ș.a.) </a:t>
            </a:r>
            <a:endParaRPr lang="ro-RO" sz="1600" dirty="0" smtClean="0">
              <a:latin typeface="Times New Roman" pitchFamily="18" charset="0"/>
              <a:cs typeface="Times New Roman" pitchFamily="18" charset="0"/>
            </a:endParaRPr>
          </a:p>
          <a:p>
            <a:pPr algn="just">
              <a:buFontTx/>
              <a:buChar char="-"/>
            </a:pPr>
            <a:r>
              <a:rPr lang="en-US" sz="1600" dirty="0" smtClean="0">
                <a:latin typeface="Times New Roman" pitchFamily="18" charset="0"/>
                <a:cs typeface="Times New Roman" pitchFamily="18" charset="0"/>
              </a:rPr>
              <a:t>- </a:t>
            </a:r>
            <a:r>
              <a:rPr lang="ro-RO" sz="1600" dirty="0" smtClean="0">
                <a:latin typeface="Times New Roman" pitchFamily="18" charset="0"/>
                <a:cs typeface="Times New Roman" pitchFamily="18" charset="0"/>
              </a:rPr>
              <a:t>se </a:t>
            </a:r>
            <a:r>
              <a:rPr lang="ro-RO" sz="1600" dirty="0" smtClean="0">
                <a:latin typeface="Times New Roman" pitchFamily="18" charset="0"/>
                <a:cs typeface="Times New Roman" pitchFamily="18" charset="0"/>
              </a:rPr>
              <a:t>exersează deprinderi </a:t>
            </a:r>
            <a:r>
              <a:rPr lang="ro-RO" sz="1600" dirty="0" smtClean="0">
                <a:latin typeface="Times New Roman" pitchFamily="18" charset="0"/>
                <a:cs typeface="Times New Roman" pitchFamily="18" charset="0"/>
              </a:rPr>
              <a:t>motrice, pași de dans, pentru o dezvoltare fizică și psihică armonioasă.   </a:t>
            </a:r>
            <a:endParaRPr lang="en-US" sz="1600" dirty="0" smtClean="0">
              <a:latin typeface="Times New Roman" pitchFamily="18" charset="0"/>
              <a:cs typeface="Times New Roman" pitchFamily="18" charset="0"/>
            </a:endParaRPr>
          </a:p>
          <a:p>
            <a:pPr algn="just">
              <a:buFontTx/>
              <a:buChar char="-"/>
            </a:pPr>
            <a:endParaRPr lang="en-US" sz="1600" dirty="0" smtClean="0">
              <a:latin typeface="Times New Roman" pitchFamily="18" charset="0"/>
              <a:cs typeface="Times New Roman" pitchFamily="18" charset="0"/>
            </a:endParaRPr>
          </a:p>
          <a:p>
            <a:pPr algn="just">
              <a:buFontTx/>
              <a:buChar char="-"/>
            </a:pPr>
            <a:r>
              <a:rPr lang="ro-RO"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endParaRPr lang="en-US" dirty="0"/>
          </a:p>
        </p:txBody>
      </p:sp>
      <p:sp>
        <p:nvSpPr>
          <p:cNvPr id="3" name="Text Placeholder 2"/>
          <p:cNvSpPr>
            <a:spLocks noGrp="1"/>
          </p:cNvSpPr>
          <p:nvPr>
            <p:ph type="body" idx="4294967295"/>
          </p:nvPr>
        </p:nvSpPr>
        <p:spPr>
          <a:xfrm rot="10800000" flipV="1">
            <a:off x="0" y="762000"/>
            <a:ext cx="6254750" cy="685800"/>
          </a:xfrm>
        </p:spPr>
        <p:txBody>
          <a:bodyPr>
            <a:normAutofit/>
          </a:bodyPr>
          <a:lstStyle/>
          <a:p>
            <a:pPr>
              <a:buNone/>
            </a:pPr>
            <a:endParaRPr lang="ro-RO" dirty="0" smtClean="0"/>
          </a:p>
          <a:p>
            <a:pPr>
              <a:buNone/>
            </a:pPr>
            <a:endParaRPr lang="ro-RO" dirty="0" smtClean="0"/>
          </a:p>
          <a:p>
            <a:pPr>
              <a:buNone/>
            </a:pPr>
            <a:endParaRPr lang="en-US" dirty="0"/>
          </a:p>
        </p:txBody>
      </p:sp>
      <p:sp>
        <p:nvSpPr>
          <p:cNvPr id="20482" name="Rectangle 2"/>
          <p:cNvSpPr>
            <a:spLocks noChangeArrowheads="1"/>
          </p:cNvSpPr>
          <p:nvPr/>
        </p:nvSpPr>
        <p:spPr bwMode="auto">
          <a:xfrm>
            <a:off x="685800" y="838200"/>
            <a:ext cx="6705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o-RO" sz="1600" dirty="0" smtClean="0">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o-RO"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Capitolul </a:t>
            </a:r>
            <a:r>
              <a:rPr kumimoji="0" lang="ro-RO"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IV – </a:t>
            </a:r>
            <a:r>
              <a:rPr kumimoji="0" lang="ro-RO"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Familia-partener educațional</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abordează această perspectivă potrivit căreia părinţii ar trebui să cunoască şi să participe în mod activ la educaţia copiilor lor desfăşurată în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grădiniţă</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lvl="0" indent="450850" algn="just" fontAlgn="base">
              <a:spcBef>
                <a:spcPct val="0"/>
              </a:spcBef>
              <a:spcAft>
                <a:spcPct val="0"/>
              </a:spcAft>
            </a:pPr>
            <a:endParaRPr lang="en-US" sz="1600" dirty="0" smtClean="0">
              <a:latin typeface="Times New Roman" pitchFamily="18" charset="0"/>
              <a:ea typeface="Calibri" pitchFamily="34" charset="0"/>
              <a:cs typeface="Times New Roman" pitchFamily="18" charset="0"/>
            </a:endParaRPr>
          </a:p>
          <a:p>
            <a:pPr lvl="0" indent="450850" algn="just" fontAlgn="base">
              <a:spcBef>
                <a:spcPct val="0"/>
              </a:spcBef>
              <a:spcAft>
                <a:spcPct val="0"/>
              </a:spcAft>
            </a:pPr>
            <a:r>
              <a:rPr lang="ro-RO" sz="1600" dirty="0" smtClean="0">
                <a:latin typeface="Times New Roman" pitchFamily="18" charset="0"/>
                <a:ea typeface="Calibri" pitchFamily="34" charset="0"/>
                <a:cs typeface="Times New Roman" pitchFamily="18" charset="0"/>
              </a:rPr>
              <a:t>Rolul </a:t>
            </a:r>
            <a:r>
              <a:rPr lang="ro-RO" sz="1600" dirty="0" smtClean="0">
                <a:latin typeface="Times New Roman" pitchFamily="18" charset="0"/>
                <a:ea typeface="Calibri" pitchFamily="34" charset="0"/>
                <a:cs typeface="Times New Roman" pitchFamily="18" charset="0"/>
              </a:rPr>
              <a:t>familiei în aplicarea prezentului curriculum este acela de partener</a:t>
            </a:r>
            <a:r>
              <a:rPr lang="ro-RO" sz="1600" dirty="0" smtClean="0">
                <a:latin typeface="Times New Roman" pitchFamily="18" charset="0"/>
                <a:ea typeface="Calibri" pitchFamily="34" charset="0"/>
                <a:cs typeface="Times New Roman" pitchFamily="18" charset="0"/>
              </a:rPr>
              <a:t>.</a:t>
            </a:r>
            <a:endParaRPr lang="en-US" sz="1600" dirty="0" smtClean="0">
              <a:latin typeface="Times New Roman" pitchFamily="18" charset="0"/>
              <a:ea typeface="Calibri" pitchFamily="34" charset="0"/>
              <a:cs typeface="Times New Roman" pitchFamily="18" charset="0"/>
            </a:endParaRPr>
          </a:p>
          <a:p>
            <a:pPr lvl="0" indent="450850" algn="just" fontAlgn="base">
              <a:spcBef>
                <a:spcPct val="0"/>
              </a:spcBef>
              <a:spcAft>
                <a:spcPct val="0"/>
              </a:spcAft>
            </a:pP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Implicarea </a:t>
            </a:r>
            <a:r>
              <a:rPr kumimoji="0" lang="ro-RO"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familiei nu se rezumă la participarea financiară, ci şi la participarea în luarea deciziilor legate de educaţia copiilor, la prezenţa lor în sala de grupă în timpul activităţilor şi la participarea efectivă la aceste activităţi, la viaţa grădiniţei, în general. Astfel că parteneriatul educațional cu familia constituie un element necesar în relația educatoare-părinți.</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lang="ro-RO" sz="1600" dirty="0" smtClean="0">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o-RO"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o-RO" dirty="0" smtClean="0"/>
              <a:t/>
            </a:r>
            <a:br>
              <a:rPr lang="ro-RO" dirty="0" smtClean="0"/>
            </a:br>
            <a:r>
              <a:rPr lang="ro-RO" dirty="0" smtClean="0"/>
              <a:t> </a:t>
            </a:r>
            <a:br>
              <a:rPr lang="ro-RO" dirty="0" smtClean="0"/>
            </a:br>
            <a:r>
              <a:rPr lang="ro-RO" dirty="0" smtClean="0"/>
              <a:t/>
            </a:r>
            <a:br>
              <a:rPr lang="ro-RO" dirty="0" smtClean="0"/>
            </a:br>
            <a:r>
              <a:rPr lang="ro-RO" dirty="0" smtClean="0"/>
              <a:t> </a:t>
            </a:r>
            <a:endParaRPr lang="en-US" dirty="0"/>
          </a:p>
        </p:txBody>
      </p:sp>
      <p:sp>
        <p:nvSpPr>
          <p:cNvPr id="5" name="Rectangle 4"/>
          <p:cNvSpPr/>
          <p:nvPr/>
        </p:nvSpPr>
        <p:spPr>
          <a:xfrm>
            <a:off x="609600" y="58847"/>
            <a:ext cx="7086600" cy="6740307"/>
          </a:xfrm>
          <a:prstGeom prst="rect">
            <a:avLst/>
          </a:prstGeom>
        </p:spPr>
        <p:txBody>
          <a:bodyPr wrap="square">
            <a:spAutoFit/>
          </a:bodyPr>
          <a:lstStyle/>
          <a:p>
            <a:pPr algn="just"/>
            <a:endParaRPr lang="ro-RO" sz="1600" dirty="0" smtClean="0">
              <a:latin typeface="Times New Roman" pitchFamily="18" charset="0"/>
              <a:cs typeface="Times New Roman" pitchFamily="18" charset="0"/>
            </a:endParaRPr>
          </a:p>
          <a:p>
            <a:pPr algn="just"/>
            <a:r>
              <a:rPr lang="ro-RO"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r>
              <a:rPr lang="ro-RO" sz="1600" b="1" dirty="0" smtClean="0">
                <a:latin typeface="Times New Roman" pitchFamily="18" charset="0"/>
                <a:cs typeface="Times New Roman" pitchFamily="18" charset="0"/>
              </a:rPr>
              <a:t>Ultimul capitol </a:t>
            </a:r>
            <a:r>
              <a:rPr lang="ro-RO" sz="1600" dirty="0" smtClean="0">
                <a:latin typeface="Times New Roman" pitchFamily="18" charset="0"/>
                <a:cs typeface="Times New Roman" pitchFamily="18" charset="0"/>
              </a:rPr>
              <a:t>al acestei lucrări metodico-științifice a fost destinat microcercetării psihopedagogice – </a:t>
            </a:r>
            <a:r>
              <a:rPr lang="ro-RO" sz="1600" b="1" i="1" dirty="0" smtClean="0">
                <a:latin typeface="Times New Roman" pitchFamily="18" charset="0"/>
                <a:cs typeface="Times New Roman" pitchFamily="18" charset="0"/>
              </a:rPr>
              <a:t>Valențele formative ale implicării familiei în organizarea și desfășurarea serbărilor tematice în </a:t>
            </a:r>
            <a:r>
              <a:rPr lang="ro-RO" sz="1600" b="1" i="1" dirty="0" smtClean="0">
                <a:latin typeface="Times New Roman" pitchFamily="18" charset="0"/>
                <a:cs typeface="Times New Roman" pitchFamily="18" charset="0"/>
              </a:rPr>
              <a:t>grădiniță</a:t>
            </a:r>
            <a:r>
              <a:rPr lang="en-US" sz="1600" b="1" i="1" dirty="0" smtClean="0">
                <a:latin typeface="Times New Roman" pitchFamily="18" charset="0"/>
                <a:cs typeface="Times New Roman" pitchFamily="18" charset="0"/>
              </a:rPr>
              <a:t>.</a:t>
            </a:r>
            <a:endParaRPr lang="en-US" sz="1600" dirty="0" smtClean="0"/>
          </a:p>
          <a:p>
            <a:pPr algn="just"/>
            <a:endParaRPr lang="en-US" sz="1600" dirty="0" smtClean="0"/>
          </a:p>
          <a:p>
            <a:pPr algn="just"/>
            <a:r>
              <a:rPr lang="en-US" sz="1600" b="1" dirty="0" smtClean="0">
                <a:latin typeface="Times New Roman" pitchFamily="18" charset="0"/>
                <a:cs typeface="Times New Roman" pitchFamily="18" charset="0"/>
              </a:rPr>
              <a:t>Motiva</a:t>
            </a:r>
            <a:r>
              <a:rPr lang="ro-RO" sz="1600" b="1" dirty="0" smtClean="0">
                <a:latin typeface="Times New Roman" pitchFamily="18" charset="0"/>
                <a:cs typeface="Times New Roman" pitchFamily="18" charset="0"/>
              </a:rPr>
              <a:t>ț</a:t>
            </a:r>
            <a:r>
              <a:rPr lang="en-US" sz="1600" b="1" dirty="0" err="1" smtClean="0">
                <a:latin typeface="Times New Roman" pitchFamily="18" charset="0"/>
                <a:cs typeface="Times New Roman" pitchFamily="18" charset="0"/>
              </a:rPr>
              <a:t>ia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lucr</a:t>
            </a:r>
            <a:r>
              <a:rPr lang="ro-RO" sz="1600" b="1" dirty="0" smtClean="0">
                <a:latin typeface="Times New Roman" pitchFamily="18" charset="0"/>
                <a:cs typeface="Times New Roman" pitchFamily="18" charset="0"/>
              </a:rPr>
              <a:t>ă</a:t>
            </a:r>
            <a:r>
              <a:rPr lang="en-US" sz="1600" b="1" dirty="0" err="1" smtClean="0">
                <a:latin typeface="Times New Roman" pitchFamily="18" charset="0"/>
                <a:cs typeface="Times New Roman" pitchFamily="18" charset="0"/>
              </a:rPr>
              <a:t>rii</a:t>
            </a:r>
            <a:r>
              <a:rPr lang="en-US" sz="1600" b="1" dirty="0" smtClean="0">
                <a:latin typeface="Times New Roman" pitchFamily="18" charset="0"/>
                <a:cs typeface="Times New Roman" pitchFamily="18" charset="0"/>
              </a:rPr>
              <a:t>:</a:t>
            </a:r>
            <a:endParaRPr lang="ro-RO" sz="1600" b="1"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a:t>
            </a:r>
            <a:r>
              <a:rPr lang="ro-RO" sz="1600" dirty="0" smtClean="0">
                <a:latin typeface="Times New Roman" pitchFamily="18" charset="0"/>
                <a:cs typeface="Times New Roman" pitchFamily="18" charset="0"/>
              </a:rPr>
              <a:t>Gradul </a:t>
            </a:r>
            <a:r>
              <a:rPr lang="ro-RO" sz="1600" dirty="0" smtClean="0">
                <a:latin typeface="Times New Roman" pitchFamily="18" charset="0"/>
                <a:cs typeface="Times New Roman" pitchFamily="18" charset="0"/>
              </a:rPr>
              <a:t>de implicare al familiei </a:t>
            </a:r>
            <a:r>
              <a:rPr lang="ro-RO" sz="1600" dirty="0" smtClean="0">
                <a:latin typeface="Times New Roman" pitchFamily="18" charset="0"/>
                <a:cs typeface="Times New Roman" pitchFamily="18" charset="0"/>
              </a:rPr>
              <a:t>în organizarea și desfășurarea serbărilor tematice (în grădiniță sau mediul online ) are o importanță deosebită în planul dezvoltării personalității copilului.</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a:t>
            </a:r>
            <a:r>
              <a:rPr lang="ro-RO" sz="1600" dirty="0" smtClean="0">
                <a:latin typeface="Times New Roman" pitchFamily="18" charset="0"/>
                <a:cs typeface="Times New Roman" pitchFamily="18" charset="0"/>
              </a:rPr>
              <a:t>bordarea </a:t>
            </a:r>
            <a:r>
              <a:rPr lang="ro-RO" sz="1600" dirty="0" smtClean="0">
                <a:latin typeface="Times New Roman" pitchFamily="18" charset="0"/>
                <a:cs typeface="Times New Roman" pitchFamily="18" charset="0"/>
              </a:rPr>
              <a:t>corespunzătoare a </a:t>
            </a:r>
            <a:r>
              <a:rPr lang="ro-RO" sz="1600" dirty="0" smtClean="0">
                <a:latin typeface="Times New Roman" pitchFamily="18" charset="0"/>
                <a:cs typeface="Times New Roman" pitchFamily="18" charset="0"/>
              </a:rPr>
              <a:t>educatoarelor</a:t>
            </a:r>
            <a:r>
              <a:rPr lang="en-US"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r>
              <a:rPr lang="ro-RO" sz="1600" dirty="0" smtClean="0">
                <a:latin typeface="Times New Roman" pitchFamily="18" charset="0"/>
                <a:cs typeface="Times New Roman" pitchFamily="18" charset="0"/>
              </a:rPr>
              <a:t>	</a:t>
            </a:r>
            <a:endParaRPr lang="ro-RO" sz="1600" b="1" dirty="0" smtClean="0"/>
          </a:p>
          <a:p>
            <a:r>
              <a:rPr lang="ro-RO" sz="1600" b="1" dirty="0" smtClean="0"/>
              <a:t>Scopul </a:t>
            </a:r>
            <a:r>
              <a:rPr lang="ro-RO" sz="1600" b="1" dirty="0" smtClean="0"/>
              <a:t>cercetării </a:t>
            </a:r>
            <a:endParaRPr lang="ro-RO" sz="1600" b="1" dirty="0" smtClean="0"/>
          </a:p>
          <a:p>
            <a:pPr algn="just"/>
            <a:r>
              <a:rPr lang="en-US" sz="1600" dirty="0" smtClean="0">
                <a:latin typeface="Times New Roman" pitchFamily="18" charset="0"/>
                <a:cs typeface="Times New Roman" pitchFamily="18" charset="0"/>
              </a:rPr>
              <a:t>-</a:t>
            </a:r>
            <a:r>
              <a:rPr lang="ro-RO" sz="1600" dirty="0" smtClean="0">
                <a:latin typeface="Times New Roman" pitchFamily="18" charset="0"/>
                <a:cs typeface="Times New Roman" pitchFamily="18" charset="0"/>
              </a:rPr>
              <a:t>evidențierea </a:t>
            </a:r>
            <a:r>
              <a:rPr lang="ro-RO" sz="1600" dirty="0" smtClean="0">
                <a:latin typeface="Times New Roman" pitchFamily="18" charset="0"/>
                <a:cs typeface="Times New Roman" pitchFamily="18" charset="0"/>
              </a:rPr>
              <a:t>efectelor serbărilor tematice în planul dezvoltării personalității </a:t>
            </a:r>
            <a:r>
              <a:rPr lang="ro-RO" sz="1600" dirty="0" smtClean="0">
                <a:latin typeface="Times New Roman" pitchFamily="18" charset="0"/>
                <a:cs typeface="Times New Roman" pitchFamily="18" charset="0"/>
              </a:rPr>
              <a:t>copilului</a:t>
            </a:r>
            <a:r>
              <a:rPr lang="en-US" sz="1600" dirty="0" smtClean="0">
                <a:latin typeface="Times New Roman" pitchFamily="18" charset="0"/>
                <a:cs typeface="Times New Roman" pitchFamily="18" charset="0"/>
              </a:rPr>
              <a:t>.</a:t>
            </a:r>
          </a:p>
          <a:p>
            <a:pPr algn="just"/>
            <a:endParaRPr lang="en-US" sz="1600" dirty="0" smtClean="0">
              <a:latin typeface="Times New Roman" pitchFamily="18" charset="0"/>
              <a:cs typeface="Times New Roman" pitchFamily="18" charset="0"/>
            </a:endParaRPr>
          </a:p>
          <a:p>
            <a:pPr algn="just"/>
            <a:r>
              <a:rPr lang="en-US" sz="1600" b="1" dirty="0" smtClean="0"/>
              <a:t>O</a:t>
            </a:r>
            <a:r>
              <a:rPr lang="ro-RO" sz="1600" b="1" dirty="0" smtClean="0"/>
              <a:t>biectivele </a:t>
            </a:r>
            <a:r>
              <a:rPr lang="ro-RO" sz="1600" b="1" dirty="0" smtClean="0"/>
              <a:t>cercetării </a:t>
            </a:r>
            <a:r>
              <a:rPr lang="ro-RO"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r>
              <a:rPr lang="ro-RO" sz="1600" dirty="0" smtClean="0">
                <a:latin typeface="Times New Roman" pitchFamily="18" charset="0"/>
                <a:cs typeface="Times New Roman" pitchFamily="18" charset="0"/>
              </a:rPr>
              <a:t>-analiza comparativă a importanței serbărilor tematice în cadrul activităților extracurriculare pentru educatoare și părinți;</a:t>
            </a:r>
            <a:endParaRPr lang="en-US" sz="1600" dirty="0" smtClean="0">
              <a:latin typeface="Times New Roman" pitchFamily="18" charset="0"/>
              <a:cs typeface="Times New Roman" pitchFamily="18" charset="0"/>
            </a:endParaRPr>
          </a:p>
          <a:p>
            <a:pPr algn="just"/>
            <a:r>
              <a:rPr lang="ro-RO" sz="1600" dirty="0" smtClean="0">
                <a:latin typeface="Times New Roman" pitchFamily="18" charset="0"/>
                <a:cs typeface="Times New Roman" pitchFamily="18" charset="0"/>
              </a:rPr>
              <a:t>-identificarea numărului optim și tematica serbărilor care se organizează în grădiniță;</a:t>
            </a:r>
            <a:endParaRPr lang="en-US" sz="1600" dirty="0" smtClean="0">
              <a:latin typeface="Times New Roman" pitchFamily="18" charset="0"/>
              <a:cs typeface="Times New Roman" pitchFamily="18" charset="0"/>
            </a:endParaRPr>
          </a:p>
          <a:p>
            <a:pPr algn="just"/>
            <a:r>
              <a:rPr lang="ro-RO" sz="1600" dirty="0" smtClean="0">
                <a:latin typeface="Times New Roman" pitchFamily="18" charset="0"/>
                <a:cs typeface="Times New Roman" pitchFamily="18" charset="0"/>
              </a:rPr>
              <a:t>-identificarea numărului și tematica serbărilor propuse de părinți pentru a se organiza în grădiniță;</a:t>
            </a:r>
            <a:endParaRPr lang="en-US" sz="1600" dirty="0" smtClean="0">
              <a:latin typeface="Times New Roman" pitchFamily="18" charset="0"/>
              <a:cs typeface="Times New Roman" pitchFamily="18" charset="0"/>
            </a:endParaRPr>
          </a:p>
          <a:p>
            <a:pPr algn="just"/>
            <a:endParaRPr lang="ro-RO" sz="1600" dirty="0" smtClean="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endParaRPr lang="ro-RO"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endParaRPr lang="en-US" dirty="0"/>
          </a:p>
        </p:txBody>
      </p:sp>
      <p:sp>
        <p:nvSpPr>
          <p:cNvPr id="5" name="Text Placeholder 4"/>
          <p:cNvSpPr>
            <a:spLocks noGrp="1"/>
          </p:cNvSpPr>
          <p:nvPr>
            <p:ph type="body" idx="1"/>
          </p:nvPr>
        </p:nvSpPr>
        <p:spPr>
          <a:xfrm>
            <a:off x="609600" y="609600"/>
            <a:ext cx="7086600" cy="4495800"/>
          </a:xfrm>
        </p:spPr>
        <p:txBody>
          <a:bodyPr>
            <a:normAutofit/>
          </a:bodyPr>
          <a:lstStyle/>
          <a:p>
            <a:pPr algn="just"/>
            <a:r>
              <a:rPr lang="ro-RO" sz="1700" dirty="0" smtClean="0">
                <a:latin typeface="Times New Roman" pitchFamily="18" charset="0"/>
                <a:cs typeface="Times New Roman" pitchFamily="18" charset="0"/>
              </a:rPr>
              <a:t>- precizarea resurselor de timp utilizate de către educatoare în organizarea unei serbări tematice cu preșcolarii;</a:t>
            </a:r>
            <a:endParaRPr lang="en-US" sz="1700" dirty="0" smtClean="0">
              <a:latin typeface="Times New Roman" pitchFamily="18" charset="0"/>
              <a:cs typeface="Times New Roman" pitchFamily="18" charset="0"/>
            </a:endParaRPr>
          </a:p>
          <a:p>
            <a:pPr algn="just"/>
            <a:r>
              <a:rPr lang="ro-RO" sz="1700" dirty="0" smtClean="0">
                <a:latin typeface="Times New Roman" pitchFamily="18" charset="0"/>
                <a:cs typeface="Times New Roman" pitchFamily="18" charset="0"/>
              </a:rPr>
              <a:t>- identificarea locului de desfășurare a serbărilor tematice organizate cu preșcolarii preferate de cadrele didactice și de părinți;</a:t>
            </a:r>
            <a:endParaRPr lang="en-US" sz="1700" dirty="0" smtClean="0">
              <a:latin typeface="Times New Roman" pitchFamily="18" charset="0"/>
              <a:cs typeface="Times New Roman" pitchFamily="18" charset="0"/>
            </a:endParaRPr>
          </a:p>
          <a:p>
            <a:pPr algn="just"/>
            <a:r>
              <a:rPr lang="ro-RO" sz="1700" dirty="0" smtClean="0">
                <a:latin typeface="Times New Roman" pitchFamily="18" charset="0"/>
                <a:cs typeface="Times New Roman" pitchFamily="18" charset="0"/>
              </a:rPr>
              <a:t>- analiza comparativă a percepțiile asupra modului în care se implică părinții în organizarea unei serbări tematice, din perspectiva educatoarelor și din perspectiva părinților;</a:t>
            </a:r>
            <a:endParaRPr lang="en-US" sz="1700" dirty="0" smtClean="0">
              <a:latin typeface="Times New Roman" pitchFamily="18" charset="0"/>
              <a:cs typeface="Times New Roman" pitchFamily="18" charset="0"/>
            </a:endParaRPr>
          </a:p>
          <a:p>
            <a:pPr algn="just"/>
            <a:r>
              <a:rPr lang="ro-RO" sz="1700" dirty="0" smtClean="0">
                <a:latin typeface="Times New Roman" pitchFamily="18" charset="0"/>
                <a:cs typeface="Times New Roman" pitchFamily="18" charset="0"/>
              </a:rPr>
              <a:t>- identificarea modalităților prin care se implică părinții în organizarea unei serbări tematice</a:t>
            </a:r>
            <a:endParaRPr lang="en-US" sz="1700" dirty="0" smtClean="0">
              <a:latin typeface="Times New Roman" pitchFamily="18" charset="0"/>
              <a:cs typeface="Times New Roman" pitchFamily="18" charset="0"/>
            </a:endParaRPr>
          </a:p>
          <a:p>
            <a:pPr algn="just"/>
            <a:r>
              <a:rPr lang="ro-RO" sz="1700" dirty="0" smtClean="0">
                <a:latin typeface="Times New Roman" pitchFamily="18" charset="0"/>
                <a:cs typeface="Times New Roman" pitchFamily="18" charset="0"/>
              </a:rPr>
              <a:t>-  realizarea / participarea la serbări on line</a:t>
            </a:r>
            <a:endParaRPr lang="en-US" sz="1700" dirty="0" smtClean="0">
              <a:latin typeface="Times New Roman" pitchFamily="18" charset="0"/>
              <a:cs typeface="Times New Roman" pitchFamily="18" charset="0"/>
            </a:endParaRPr>
          </a:p>
          <a:p>
            <a:pPr algn="just"/>
            <a:r>
              <a:rPr lang="ro-RO" sz="1700" dirty="0" smtClean="0">
                <a:latin typeface="Times New Roman" pitchFamily="18" charset="0"/>
                <a:cs typeface="Times New Roman" pitchFamily="18" charset="0"/>
              </a:rPr>
              <a:t>-  avantajele realizării / participării la serbările on line</a:t>
            </a:r>
            <a:endParaRPr lang="en-US" sz="1700" dirty="0" smtClean="0">
              <a:latin typeface="Times New Roman" pitchFamily="18" charset="0"/>
              <a:cs typeface="Times New Roman" pitchFamily="18" charset="0"/>
            </a:endParaRPr>
          </a:p>
          <a:p>
            <a:pPr algn="just"/>
            <a:r>
              <a:rPr lang="ro-RO" sz="1700" dirty="0" smtClean="0">
                <a:latin typeface="Times New Roman" pitchFamily="18" charset="0"/>
                <a:cs typeface="Times New Roman" pitchFamily="18" charset="0"/>
              </a:rPr>
              <a:t>- dezavantajele realizării / participării la serbările on line</a:t>
            </a:r>
            <a:endParaRPr lang="en-US" sz="1700" dirty="0" smtClean="0">
              <a:latin typeface="Times New Roman" pitchFamily="18" charset="0"/>
              <a:cs typeface="Times New Roman" pitchFamily="18" charset="0"/>
            </a:endParaRPr>
          </a:p>
          <a:p>
            <a:pPr algn="just"/>
            <a:r>
              <a:rPr lang="ro-RO" sz="1700" dirty="0" smtClean="0">
                <a:latin typeface="Times New Roman" pitchFamily="18" charset="0"/>
                <a:cs typeface="Times New Roman" pitchFamily="18" charset="0"/>
              </a:rPr>
              <a:t> </a:t>
            </a:r>
            <a:endParaRPr lang="en-US" sz="17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360</TotalTime>
  <Words>1026</Words>
  <Application>Microsoft Office PowerPoint</Application>
  <PresentationFormat>On-screen Show (4:3)</PresentationFormat>
  <Paragraphs>211</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Opulent</vt:lpstr>
      <vt:lpstr>Microsoft Office Excel Chart</vt:lpstr>
      <vt:lpstr>Rolul serbărilor tematice în dezvoltarea preșcolarului</vt:lpstr>
      <vt:lpstr>ARGUMENT</vt:lpstr>
      <vt:lpstr> </vt:lpstr>
      <vt:lpstr>     Capitolul I   Preșcolarul și educația sa – repere generale, încadrează subiectul cercetării în contextul în care va fi studiat.   Copilăria a fost şi este recunoscută ca o perioadă unică distinctă față de alte perioade ale dezvoltării    preșcolaritate - etapa cea mai bogată în experienţe de învăţare, pe care se clădeşte evoluţia ulterioară a copilului.             </vt:lpstr>
      <vt:lpstr>      </vt:lpstr>
      <vt:lpstr>     </vt:lpstr>
      <vt:lpstr> </vt:lpstr>
      <vt:lpstr>     </vt:lpstr>
      <vt:lpstr> </vt:lpstr>
      <vt:lpstr>Slide 10</vt:lpstr>
      <vt:lpstr>Slide 11</vt:lpstr>
      <vt:lpstr>Slide 12</vt:lpstr>
      <vt:lpstr>Slide 13</vt:lpstr>
      <vt:lpstr>Slide 14</vt:lpstr>
      <vt:lpstr>Slide 15</vt:lpstr>
      <vt:lpstr>Slide 16</vt:lpstr>
      <vt:lpstr>Slide 17</vt:lpstr>
      <vt:lpstr>Slide 18</vt:lpstr>
      <vt:lpstr>                ZIUA ROMÂNIEI – 1 DECEMBRIE 2019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Rolul serbărilor tematice în dezvoltarea preșcolarului</dc:title>
  <dc:creator>USER</dc:creator>
  <cp:lastModifiedBy>USER</cp:lastModifiedBy>
  <cp:revision>50</cp:revision>
  <dcterms:created xsi:type="dcterms:W3CDTF">2006-08-16T00:00:00Z</dcterms:created>
  <dcterms:modified xsi:type="dcterms:W3CDTF">2021-12-12T22:31:56Z</dcterms:modified>
</cp:coreProperties>
</file>